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69" r:id="rId1"/>
  </p:sldMasterIdLst>
  <p:notesMasterIdLst>
    <p:notesMasterId r:id="rId36"/>
  </p:notesMasterIdLst>
  <p:sldIdLst>
    <p:sldId id="257" r:id="rId2"/>
    <p:sldId id="259" r:id="rId3"/>
    <p:sldId id="260" r:id="rId4"/>
    <p:sldId id="261" r:id="rId5"/>
    <p:sldId id="263" r:id="rId6"/>
    <p:sldId id="262" r:id="rId7"/>
    <p:sldId id="264" r:id="rId8"/>
    <p:sldId id="265" r:id="rId9"/>
    <p:sldId id="26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67" r:id="rId25"/>
    <p:sldId id="268" r:id="rId26"/>
    <p:sldId id="269" r:id="rId27"/>
    <p:sldId id="270" r:id="rId28"/>
    <p:sldId id="271" r:id="rId29"/>
    <p:sldId id="272" r:id="rId30"/>
    <p:sldId id="273" r:id="rId31"/>
    <p:sldId id="275" r:id="rId32"/>
    <p:sldId id="274" r:id="rId33"/>
    <p:sldId id="276" r:id="rId34"/>
    <p:sldId id="258" r:id="rId35"/>
  </p:sldIdLst>
  <p:sldSz cx="12192000" cy="6858000"/>
  <p:notesSz cx="6858000" cy="9144000"/>
  <p:embeddedFontLst>
    <p:embeddedFont>
      <p:font typeface="Calibri" panose="020F0502020204030204" pitchFamily="34" charset="0"/>
      <p:regular r:id="rId37"/>
      <p:bold r:id="rId38"/>
      <p:italic r:id="rId39"/>
      <p:boldItalic r:id="rId40"/>
    </p:embeddedFont>
    <p:embeddedFont>
      <p:font typeface="Karla ExtraBold" panose="020B0004030503030003" pitchFamily="34" charset="0"/>
      <p:bold r:id="rId41"/>
      <p:boldItalic r:id="rId42"/>
    </p:embeddedFont>
    <p:embeddedFont>
      <p:font typeface="Karla Medium" panose="020B0004030503030003" pitchFamily="34" charset="0"/>
      <p:regular r:id="rId43"/>
      <p: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5B"/>
    <a:srgbClr val="004494"/>
    <a:srgbClr val="48FFFF"/>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51696" autoAdjust="0"/>
  </p:normalViewPr>
  <p:slideViewPr>
    <p:cSldViewPr snapToGrid="0">
      <p:cViewPr varScale="1">
        <p:scale>
          <a:sx n="59" d="100"/>
          <a:sy n="59" d="100"/>
        </p:scale>
        <p:origin x="1890"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89C376-4BAA-4CA2-BFE7-7BC05728DBC2}" type="datetimeFigureOut">
              <a:rPr lang="es-ES" smtClean="0"/>
              <a:t>21/03/2025</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72C19B9-E5F7-431C-8ED2-0BA9A6F57E26}" type="slidenum">
              <a:rPr lang="es-ES" smtClean="0"/>
              <a:t>‹Nº›</a:t>
            </a:fld>
            <a:endParaRPr lang="es-ES"/>
          </a:p>
        </p:txBody>
      </p:sp>
    </p:spTree>
    <p:extLst>
      <p:ext uri="{BB962C8B-B14F-4D97-AF65-F5344CB8AC3E}">
        <p14:creationId xmlns:p14="http://schemas.microsoft.com/office/powerpoint/2010/main" val="831158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doi.org/10.23938/ASSN.1009"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www.europol.europa.eu/cms/sites/default/files/documents/Internet%20Organised%20Crime%20Threat%20Assessment%20IOCTA%202024.pdf" TargetMode="External"/><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doi.org/10.1007/s12144-021-02692-6" TargetMode="External"/><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ucm.es/i-estudio-acoso-escolar-ciberacoso-espana"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En caso de tener dudas sobre ciberseguridad y uso seguro y responsable de Internet, tanto en situaciones problemáticas, como para prevenir riesgos, o trabajar la concienciación en el aula, se puede contar con Tu Ayuda en Ciberseguridad de INCIBE llamando gratuita y confidencialmente al teléfono 017, escribiendo por WhatsApp al 900 116 117, por </a:t>
            </a:r>
            <a:r>
              <a:rPr lang="es-ES" dirty="0" err="1"/>
              <a:t>Telegram</a:t>
            </a:r>
            <a:r>
              <a:rPr lang="es-ES" dirty="0"/>
              <a:t> a @INCIBE017, o a través del formulario web https://www.incibe.es/linea-de-ayuda-en-ciberseguridad </a:t>
            </a:r>
          </a:p>
          <a:p>
            <a:endParaRPr lang="es-ES" dirty="0"/>
          </a:p>
          <a:p>
            <a:r>
              <a:rPr lang="es-ES" dirty="0"/>
              <a:t>La dinámica de este taller se basa en presentar vídeos sobre situaciones problemáticas relacionadas con Internet. En cada situación nos encontraremos con una pregunta sobre cómo actuar. En vuestra clase tendréis que debatir y poneros de acuerdo para elegir una respuesta. Veremos qué sucede a continuación, según la decisión que hayáis elegido entre todos y todas.</a:t>
            </a:r>
          </a:p>
          <a:p>
            <a:endParaRPr lang="es-ES" dirty="0"/>
          </a:p>
          <a:p>
            <a:r>
              <a:rPr lang="es-ES" dirty="0"/>
              <a:t>En la web https://www.incibe.es/eventos/sid podéis encontrar una ficha imprimible con una propuesta de actividades didácticas relacionadas con este taller. Son opcionales, y os proponemos llevarlas a cabo después del taller.</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a:t>
            </a:fld>
            <a:endParaRPr lang="es-ES"/>
          </a:p>
        </p:txBody>
      </p:sp>
    </p:spTree>
    <p:extLst>
      <p:ext uri="{BB962C8B-B14F-4D97-AF65-F5344CB8AC3E}">
        <p14:creationId xmlns:p14="http://schemas.microsoft.com/office/powerpoint/2010/main" val="1372451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Hemos podido ver como Ale está hablando con sus amigos y amigas en un pasillo, puede ser a la salida de los vestuarios, a la salida del instituto… Lo que está claro es que están preocupados por la mala racha que llevan en su equipo. </a:t>
            </a:r>
          </a:p>
          <a:p>
            <a:endParaRPr lang="es-ES" dirty="0"/>
          </a:p>
          <a:p>
            <a:r>
              <a:rPr lang="es-ES" dirty="0"/>
              <a:t>Alguien encuentra una publicación en RRSS sobre una dieta milagrosa que la anuncian un chico y una chica </a:t>
            </a:r>
            <a:r>
              <a:rPr lang="es-ES" dirty="0" err="1"/>
              <a:t>influencers</a:t>
            </a:r>
            <a:r>
              <a:rPr lang="es-ES" dirty="0"/>
              <a:t>, muy deportistas, atléticos y musculados. </a:t>
            </a:r>
          </a:p>
          <a:p>
            <a:endParaRPr lang="es-ES" dirty="0"/>
          </a:p>
          <a:p>
            <a:r>
              <a:rPr lang="es-ES" dirty="0"/>
              <a:t>Enseguida están pensando en hacer esa dieta todos y la comparten por su grupo de mensajería. Piensan que así conseguirán mejorar su rendimiento y volver a ganar. </a:t>
            </a:r>
          </a:p>
          <a:p>
            <a:endParaRPr lang="es-ES" dirty="0"/>
          </a:p>
          <a:p>
            <a:r>
              <a:rPr lang="es-ES" dirty="0"/>
              <a:t>¿Habéis visto alguna vez alguna publicación, vídeo, historia, etc. parecida?, ¿qué salgan personas famosas, </a:t>
            </a:r>
            <a:r>
              <a:rPr lang="es-ES" dirty="0" err="1"/>
              <a:t>influencers</a:t>
            </a:r>
            <a:r>
              <a:rPr lang="es-ES" dirty="0"/>
              <a:t>, o personas atractivas le da veracidad al contenido?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11</a:t>
            </a:fld>
            <a:endParaRPr lang="es-ES"/>
          </a:p>
        </p:txBody>
      </p:sp>
    </p:spTree>
    <p:extLst>
      <p:ext uri="{BB962C8B-B14F-4D97-AF65-F5344CB8AC3E}">
        <p14:creationId xmlns:p14="http://schemas.microsoft.com/office/powerpoint/2010/main" val="30732358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¿Qué debería de hacer Ale?</a:t>
            </a:r>
          </a:p>
          <a:p>
            <a:r>
              <a:rPr lang="es-ES" dirty="0"/>
              <a:t>A.	Se lo comento a mis padres </a:t>
            </a:r>
          </a:p>
          <a:p>
            <a:r>
              <a:rPr lang="es-ES" dirty="0"/>
              <a:t>B.	Nos hace falta, me sumo</a:t>
            </a:r>
          </a:p>
          <a:p>
            <a:r>
              <a:rPr lang="es-ES" dirty="0"/>
              <a:t>C.	No sé, no me fío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12</a:t>
            </a:fld>
            <a:endParaRPr lang="es-ES"/>
          </a:p>
        </p:txBody>
      </p:sp>
    </p:spTree>
    <p:extLst>
      <p:ext uri="{BB962C8B-B14F-4D97-AF65-F5344CB8AC3E}">
        <p14:creationId xmlns:p14="http://schemas.microsoft.com/office/powerpoint/2010/main" val="25320516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 subirse al coche con su padre y su madre y hablar de lo mal que ha ido el partido, Ale, toma la decisión responsable de comentarles que han visto una dieta en Internet con la que podrán mejorar su rendimiento y así volver a ganar. </a:t>
            </a:r>
          </a:p>
          <a:p>
            <a:endParaRPr lang="es-ES" dirty="0"/>
          </a:p>
          <a:p>
            <a:r>
              <a:rPr lang="es-ES" dirty="0"/>
              <a:t>Sus padres quieren conocer más sobre esa “dieta milagro” y Ale les envía el enlace para que puedan consultarla. Ni el padre, ni la madre están muy convencidos de la dieta que han encontrado en Internet y deciden llamar al 017, “Tu Ayuda en Ciberseguridad” para que les asesoren sobre cómo comprobar si esa información es fiable.  </a:t>
            </a:r>
          </a:p>
          <a:p>
            <a:endParaRPr lang="es-ES" dirty="0"/>
          </a:p>
          <a:p>
            <a:r>
              <a:rPr lang="es-ES" dirty="0"/>
              <a:t>Parece que hablando con el 017 aclararon sus dudas sobre la fiabilidad de esa información, Ale no hizo la dieta, y puede que hablara con sus compañeros, sus entrenadores, o hablaran entre los padres, pero ninguno de sus compañeros hizo la dieta. Sin embargo, como estaban preocupados entrenaron más días a la semana y volvieron a ganar. </a:t>
            </a:r>
          </a:p>
          <a:p>
            <a:endParaRPr lang="es-ES" dirty="0"/>
          </a:p>
          <a:p>
            <a:r>
              <a:rPr lang="es-ES" dirty="0"/>
              <a:t>¿Creéis que Ale hizo bien en comentarle a su padre y a su madre la dieta milagro que habían encontrado en Internet?, ¿soléis hablar con vuestra familia sobre vuestro día a día, preocupaciones?, ¿os sentís escuchados cuando les contáis algo?</a:t>
            </a:r>
          </a:p>
          <a:p>
            <a:endParaRPr lang="es-ES" dirty="0"/>
          </a:p>
          <a:p>
            <a:r>
              <a:rPr lang="es-ES" dirty="0"/>
              <a:t>No siempre nos entendemos con ellos, pero a pesar de todo siempre van a estar ahí, a nuestro lado, pueden ser un buen apoyo para orientarnos y ayudarnos en cualquier decisión o para resolver cualquier problema.</a:t>
            </a:r>
          </a:p>
          <a:p>
            <a:endParaRPr lang="es-ES" dirty="0"/>
          </a:p>
          <a:p>
            <a:r>
              <a:rPr lang="es-ES" dirty="0"/>
              <a:t>Por otra parte, no todo lo que aparece en Internet es real. Es muy importante verificar la información antes de tomar decisiones, especialmente cuando se trata de temas de salud, conductas de riesgo o que pueden afectar a nuestro bienestar. Siempre consultar a expertos y utilizar fuentes fiables. ¿No podrían haber consultado a su entrenadora, médico, dietista?</a:t>
            </a:r>
          </a:p>
          <a:p>
            <a:endParaRPr lang="es-ES" dirty="0"/>
          </a:p>
          <a:p>
            <a:r>
              <a:rPr lang="es-ES" dirty="0"/>
              <a:t>Y recordemos, tenemos el teléfono 017 de Tu Ayuda en Ciberseguridad de INCIBE, siempre a nuestra disposición para informarnos y orientarnos, por ejemplo, como en este caso, sobre cómo comprobar la fiabilidad de una información online.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13</a:t>
            </a:fld>
            <a:endParaRPr lang="es-ES"/>
          </a:p>
        </p:txBody>
      </p:sp>
    </p:spTree>
    <p:extLst>
      <p:ext uri="{BB962C8B-B14F-4D97-AF65-F5344CB8AC3E}">
        <p14:creationId xmlns:p14="http://schemas.microsoft.com/office/powerpoint/2010/main" val="3919909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decide unirse a sus compañeros y probar la dieta milagro que han encontrado en Internet con la intención de, supuestamente, mejorar su rendimiento y volver a ganar, o al menos eso mostraban los </a:t>
            </a:r>
            <a:r>
              <a:rPr lang="es-ES" dirty="0" err="1"/>
              <a:t>influencers</a:t>
            </a:r>
            <a:r>
              <a:rPr lang="es-ES" dirty="0"/>
              <a:t> que la promocionaban. Con el paso de los días y las semanas, tanto Ale como sus compañeros, pierden las ganas de entrenar, no tienen energía. Cada vez se ven más cansados, ¡incluso se llegan a quedar dormidos en clase! Los resultados de esta dieta no están siendo los esperados y no entienden por qué. </a:t>
            </a:r>
          </a:p>
          <a:p>
            <a:endParaRPr lang="es-ES" dirty="0"/>
          </a:p>
          <a:p>
            <a:r>
              <a:rPr lang="es-ES" dirty="0"/>
              <a:t>Al principio de la secuencia vimos que Ale no había hablado de ello con su familia. Se limita a reconocer que les está yendo mal, pero no comenta sus inquietudes, y sus padres no parecen estar enterándose de nada.</a:t>
            </a:r>
          </a:p>
          <a:p>
            <a:endParaRPr lang="es-ES" dirty="0"/>
          </a:p>
          <a:p>
            <a:r>
              <a:rPr lang="es-ES" dirty="0"/>
              <a:t>¿Creéis que Ale hizo bien al no decirles nada?, ¿soléis hablar con vuestra familia sobre vuestro día a día, preocupaciones?, ¿os sentís escuchados cuando les contáis algo?</a:t>
            </a:r>
          </a:p>
          <a:p>
            <a:endParaRPr lang="es-ES" dirty="0"/>
          </a:p>
          <a:p>
            <a:r>
              <a:rPr lang="es-ES" dirty="0"/>
              <a:t>No siempre nos entendemos con ellos, pero a pesar de todo siempre van a estar ahí, a nuestro lado, pueden ser un buen apoyo para orientarnos y ayudarnos en cualquier decisión o para resolver cualquier problema.</a:t>
            </a:r>
          </a:p>
          <a:p>
            <a:endParaRPr lang="es-ES" dirty="0"/>
          </a:p>
          <a:p>
            <a:r>
              <a:rPr lang="es-ES" dirty="0"/>
              <a:t>Por otra parte, no todo lo que aparece en Internet es real, es muy importante verificar la información antes de tomar decisiones, especialmente cuando se trata de temas de salud, conductas de riesgo o que pueden afectar a nuestro bienestar. Siempre consultar a expertos y utilizar fuentes fiables. ¿No podrían haber consultado a su entrenadora, médico, dietista?</a:t>
            </a:r>
          </a:p>
          <a:p>
            <a:endParaRPr lang="es-ES" dirty="0"/>
          </a:p>
          <a:p>
            <a:r>
              <a:rPr lang="es-ES" dirty="0"/>
              <a:t>Y recordemos, tenemos el teléfono 017 de Tu Ayuda en Ciberseguridad de INCIBE, siempre a nuestra disposición para informarnos y orientarnos, por ejemplo, en este caso sobre la forma de comprobar la fiabilidad de esa información en internet.</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14</a:t>
            </a:fld>
            <a:endParaRPr lang="es-ES"/>
          </a:p>
        </p:txBody>
      </p:sp>
    </p:spTree>
    <p:extLst>
      <p:ext uri="{BB962C8B-B14F-4D97-AF65-F5344CB8AC3E}">
        <p14:creationId xmlns:p14="http://schemas.microsoft.com/office/powerpoint/2010/main" val="4035955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tiene claro que necesitan hacer algo, pero no se fía de una dieta milagro que promocionan unos </a:t>
            </a:r>
            <a:r>
              <a:rPr lang="es-ES" dirty="0" err="1"/>
              <a:t>influencers</a:t>
            </a:r>
            <a:r>
              <a:rPr lang="es-ES" dirty="0"/>
              <a:t>. Duda, pero decide no seguir la dieta de Internet y no se apunta a hacerla a pesar de la presión a la que le someten sus compañeros. </a:t>
            </a:r>
          </a:p>
          <a:p>
            <a:endParaRPr lang="es-ES" dirty="0"/>
          </a:p>
          <a:p>
            <a:r>
              <a:rPr lang="es-ES" dirty="0"/>
              <a:t>Al cabo de unos días/semanas, la entrenadora envía un comunicado a los padres y madres donde les indica que el partido de ese fin de semana tiene que suspenderse por indisposición de la mayoría de las componentes del equipo. Parece claro que la mayoría han seguido la dieta, y no era una buena idea.</a:t>
            </a:r>
          </a:p>
          <a:p>
            <a:endParaRPr lang="es-ES" dirty="0"/>
          </a:p>
          <a:p>
            <a:r>
              <a:rPr lang="es-ES" dirty="0"/>
              <a:t>¿Alguna vez os habéis sentido presionados para hacer algo de lo que no estabais convencidos, o que directamente no queríais hacer?</a:t>
            </a:r>
          </a:p>
          <a:p>
            <a:endParaRPr lang="es-ES" dirty="0"/>
          </a:p>
          <a:p>
            <a:r>
              <a:rPr lang="es-ES" dirty="0"/>
              <a:t>Ale había valorado la situación y había tomado su decisión, y después ha aguantado bien la presión y se ha mantenido firme. Nadie puede obligaros a algo que no queráis hacer. Si tenéis dudas u os veis presionados decídselo a alguien adulto de confianza.</a:t>
            </a:r>
          </a:p>
          <a:p>
            <a:endParaRPr lang="es-ES" dirty="0"/>
          </a:p>
          <a:p>
            <a:r>
              <a:rPr lang="es-ES" dirty="0"/>
              <a:t>Y en este sentido, vimos que Ale no había hablado de ello con su familia. Se limita a reconocer que les está yendo mal, pero no comenta sus inquietudes, ni la presión que está recibiendo y sus padres no parecen estar enterándose de nada.</a:t>
            </a:r>
          </a:p>
          <a:p>
            <a:endParaRPr lang="es-ES" dirty="0"/>
          </a:p>
          <a:p>
            <a:r>
              <a:rPr lang="es-ES" dirty="0"/>
              <a:t>¿Creéis que Ale hizo bien al no decirles nada?, ¿soléis hablar con vuestra familia sobre vuestro día a día, preocupaciones?, ¿os sentís escuchados cuando les contáis algo?</a:t>
            </a:r>
          </a:p>
          <a:p>
            <a:endParaRPr lang="es-ES" dirty="0"/>
          </a:p>
          <a:p>
            <a:r>
              <a:rPr lang="es-ES" dirty="0"/>
              <a:t>No siempre nos entendemos con ellos, pero a pesar de todo siempre van a estar ahí, a nuestro lado, pueden ser un buen apoyo para orientarnos y ayudarnos en cualquier decisión o para resolver cualquier problema.</a:t>
            </a:r>
          </a:p>
          <a:p>
            <a:endParaRPr lang="es-ES" dirty="0"/>
          </a:p>
          <a:p>
            <a:r>
              <a:rPr lang="es-ES" dirty="0"/>
              <a:t>Por otra parte, no todo lo que aparece en Internet es real, es muy importante verificar la información antes de tomar decisiones, especialmente cuando se trata de temas de salud, conductas de riesgo o que pueden afectar a nuestro bienestar. Siempre consultar a expertos y utilizar fuentes fiables. ¿No podrían haber consultado a su entrenadora, médico, dietista?</a:t>
            </a:r>
          </a:p>
          <a:p>
            <a:endParaRPr lang="es-ES" dirty="0"/>
          </a:p>
          <a:p>
            <a:r>
              <a:rPr lang="es-ES" dirty="0"/>
              <a:t>Y recordemos, tenemos el teléfono 017 de Tu Ayuda en Ciberseguridad de INCIBE, siempre a nuestra disposición para informarnos y orientarnos, por ejemplo, en este caso sobre la forma de comprobar la fiabilidad de esa información en internet.</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15</a:t>
            </a:fld>
            <a:endParaRPr lang="es-ES"/>
          </a:p>
        </p:txBody>
      </p:sp>
    </p:spTree>
    <p:extLst>
      <p:ext uri="{BB962C8B-B14F-4D97-AF65-F5344CB8AC3E}">
        <p14:creationId xmlns:p14="http://schemas.microsoft.com/office/powerpoint/2010/main" val="22903365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indent="0">
              <a:buFontTx/>
              <a:buNone/>
            </a:pPr>
            <a:r>
              <a:rPr lang="es-ES" dirty="0"/>
              <a:t>¿Qué podemos aprender de la situación que ha vivido Ale?</a:t>
            </a:r>
          </a:p>
          <a:p>
            <a:pPr marL="0" indent="0">
              <a:buFontTx/>
              <a:buNone/>
            </a:pPr>
            <a:endParaRPr lang="es-ES" dirty="0"/>
          </a:p>
          <a:p>
            <a:pPr marL="0" indent="0">
              <a:buFontTx/>
              <a:buNone/>
            </a:pPr>
            <a:r>
              <a:rPr lang="es-ES" dirty="0"/>
              <a:t>¿Sabías que las RRSS crean espacios que fomentan los trastornos de la conducta alimentaria? *</a:t>
            </a:r>
          </a:p>
          <a:p>
            <a:pPr marL="0" indent="0">
              <a:buFontTx/>
              <a:buNone/>
            </a:pPr>
            <a:endParaRPr lang="es-ES" dirty="0"/>
          </a:p>
          <a:p>
            <a:pPr marL="0" indent="0">
              <a:buFontTx/>
              <a:buNone/>
            </a:pPr>
            <a:r>
              <a:rPr lang="es-ES" dirty="0"/>
              <a:t>* Cita ofrecida en el estudio “Influencia de las redes sociales sobre la anorexia y la bulimia en las adolescentes: una revisión sistemática”, de Lozano-Muñoz, </a:t>
            </a:r>
            <a:r>
              <a:rPr lang="es-ES" dirty="0" err="1"/>
              <a:t>Borrallo</a:t>
            </a:r>
            <a:r>
              <a:rPr lang="es-ES" dirty="0"/>
              <a:t> Riego y Guerra-Martín en la revista Anales del Sistema Sanitario de Navarra </a:t>
            </a:r>
            <a:r>
              <a:rPr lang="es-ES_tradnl" sz="1200" u="sng" kern="1200" dirty="0">
                <a:solidFill>
                  <a:schemeClr val="tx1"/>
                </a:solidFill>
                <a:effectLst/>
                <a:latin typeface="+mn-lt"/>
                <a:ea typeface="+mn-ea"/>
                <a:cs typeface="+mn-cs"/>
                <a:hlinkClick r:id="rId3"/>
              </a:rPr>
              <a:t>https://doi.org/10.23938/ASSN.1009</a:t>
            </a:r>
            <a:endParaRPr lang="es-ES" dirty="0"/>
          </a:p>
          <a:p>
            <a:pPr marL="0" indent="0">
              <a:buFontTx/>
              <a:buNone/>
            </a:pPr>
            <a:endParaRPr lang="es-ES" dirty="0"/>
          </a:p>
          <a:p>
            <a:pPr marL="0" indent="0">
              <a:buFontTx/>
              <a:buNone/>
            </a:pPr>
            <a:r>
              <a:rPr lang="es-ES" dirty="0"/>
              <a:t>[“A pesar de algunos aspectos positivos, las RRSS promueven cánones de belleza basados en la delgadez, permiten la comparación entre iguales incrementando la preocupación por el peso, y crean espacios que fomentan los trastornos de la conducta alimentaria. Por tanto, las RRSS influyen en el desarrollo de trastornos de la conducta alimentaria y al promover la extrema delgadez en las chicas, las hace más vulnerables”.]</a:t>
            </a:r>
          </a:p>
          <a:p>
            <a:pPr marL="0" indent="0">
              <a:buFontTx/>
              <a:buNone/>
            </a:pPr>
            <a:endParaRPr lang="es-ES" dirty="0"/>
          </a:p>
          <a:p>
            <a:pPr marL="0" indent="0">
              <a:buFontTx/>
              <a:buNone/>
            </a:pPr>
            <a:r>
              <a:rPr lang="es-ES" dirty="0"/>
              <a:t>¿Creéis que es así? ¿Alguna vez habéis encontrado publicaciones similares en Internet?</a:t>
            </a:r>
          </a:p>
          <a:p>
            <a:pPr marL="0" indent="0">
              <a:buFontTx/>
              <a:buNone/>
            </a:pPr>
            <a:endParaRPr lang="es-ES" dirty="0"/>
          </a:p>
          <a:p>
            <a:pPr marL="0" indent="0">
              <a:buFontTx/>
              <a:buNone/>
            </a:pPr>
            <a:r>
              <a:rPr lang="es-ES" dirty="0"/>
              <a:t>Este tipo de publicaciones pueden ser muy dañinas para la salud física y mental de las personas, por ello debemos tener en cuenta:</a:t>
            </a:r>
          </a:p>
          <a:p>
            <a:pPr marL="171450" indent="-171450">
              <a:buFontTx/>
              <a:buChar char="-"/>
            </a:pPr>
            <a:r>
              <a:rPr lang="es-ES" dirty="0"/>
              <a:t>No te dejes llevar por lo que veas online. No todo es fiable.</a:t>
            </a:r>
          </a:p>
          <a:p>
            <a:pPr marL="171450" indent="-171450">
              <a:buFontTx/>
              <a:buChar char="-"/>
            </a:pPr>
            <a:r>
              <a:rPr lang="es-ES" dirty="0"/>
              <a:t>Confía siempre en tu familia, van a estar a tu lado y apoyarte.</a:t>
            </a:r>
          </a:p>
          <a:p>
            <a:pPr marL="171450" indent="-171450">
              <a:buFontTx/>
              <a:buChar char="-"/>
            </a:pPr>
            <a:r>
              <a:rPr lang="es-ES" dirty="0"/>
              <a:t>Consulta con expertos, más aún si se trata de cuestiones de salud, habla con tu médico. </a:t>
            </a:r>
          </a:p>
          <a:p>
            <a:pPr marL="171450" indent="-171450">
              <a:buFontTx/>
              <a:buChar char="-"/>
            </a:pPr>
            <a:r>
              <a:rPr lang="es-ES" dirty="0"/>
              <a:t>Si algo es falso o peligroso, repórtalo. Si no se reporta, la plataforma online no puede revisarlo y retirarlo.</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16</a:t>
            </a:fld>
            <a:endParaRPr lang="es-ES"/>
          </a:p>
        </p:txBody>
      </p:sp>
    </p:spTree>
    <p:extLst>
      <p:ext uri="{BB962C8B-B14F-4D97-AF65-F5344CB8AC3E}">
        <p14:creationId xmlns:p14="http://schemas.microsoft.com/office/powerpoint/2010/main" val="6123405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Nueva situación, un grupo de chat bastante llamativo.</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17</a:t>
            </a:fld>
            <a:endParaRPr lang="es-ES"/>
          </a:p>
        </p:txBody>
      </p:sp>
    </p:spTree>
    <p:extLst>
      <p:ext uri="{BB962C8B-B14F-4D97-AF65-F5344CB8AC3E}">
        <p14:creationId xmlns:p14="http://schemas.microsoft.com/office/powerpoint/2010/main" val="9789923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se encuentra en el parque con sus amigos y amigas hablando de un videojuego nuevo cuando reciben una invitación para unirse a un grupo de mensajería instantánea donde se comparte contenido que parece muy fuerte y sensible.</a:t>
            </a:r>
          </a:p>
          <a:p>
            <a:endParaRPr lang="es-ES" dirty="0"/>
          </a:p>
          <a:p>
            <a:r>
              <a:rPr lang="es-ES" dirty="0"/>
              <a:t>¿Os han pasado o habéis visto alguna vez algún contenido muy fuerte o sensible?, ¿habéis recibido alguna invitación para sumaros a un grupo de mensajería?</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18</a:t>
            </a:fld>
            <a:endParaRPr lang="es-ES"/>
          </a:p>
        </p:txBody>
      </p:sp>
    </p:spTree>
    <p:extLst>
      <p:ext uri="{BB962C8B-B14F-4D97-AF65-F5344CB8AC3E}">
        <p14:creationId xmlns:p14="http://schemas.microsoft.com/office/powerpoint/2010/main" val="28402384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¿Qué debería de hacer Ale?</a:t>
            </a:r>
          </a:p>
          <a:p>
            <a:r>
              <a:rPr lang="es-ES" dirty="0"/>
              <a:t>A.	No me apetece entrar</a:t>
            </a:r>
          </a:p>
          <a:p>
            <a:r>
              <a:rPr lang="es-ES" dirty="0"/>
              <a:t>B.	Vale, entramos juntos</a:t>
            </a:r>
          </a:p>
          <a:p>
            <a:r>
              <a:rPr lang="es-ES" dirty="0"/>
              <a:t>C.	Primero uno y si mola, todos</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19</a:t>
            </a:fld>
            <a:endParaRPr lang="es-ES"/>
          </a:p>
        </p:txBody>
      </p:sp>
    </p:spTree>
    <p:extLst>
      <p:ext uri="{BB962C8B-B14F-4D97-AF65-F5344CB8AC3E}">
        <p14:creationId xmlns:p14="http://schemas.microsoft.com/office/powerpoint/2010/main" val="34971043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En principio Ale no quiere entrar, pero finalmente cede y acaba entrando con algo de desgana ante la presión del resto de amigos y amigas. Una vez dentro empieza a ver el contenido sensible, fuerte y violento que se comparte acompañado de comentarios despectivos. </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Ale no se siente cómoda y se posiciona ante sus amigos. Demuestra sentido común al rechazar ese grupo, y responsabilidad al denunciarlo para que la plataforma online lo revise y en su caso lo puedan eliminar. Otra persona está de acuerdo con ella, pero el resto no le dan importancia y continúan. </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¿Alguna vez os habéis sentido presionados para hacer algo de lo que no estabais convencidos, o que directamente no queríais hacer?</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Nadie puede obligaros a algo que no queráis hacer. Si tenéis dudas u os veis presionados decídselo a alguien adulto de confianza.</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Reportar algo en Internet no implica que lo vayan a eliminar automáticamente. Al recibir el reporte, la plataforma lo revisa, y si comprueban que es algo dañino, normalmente lo retiran.</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Sin embargo, por muy ofensivo, humillante o dañino que sea un mensaje, por peligroso que sea un grupo, si nadie lo reporta, es muy difícil que la plataforma lo pueda revisar para quitarlo de Internet.</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 te encuentras con una situación o contenido, ya sea en el entorno físico o digital, que promueva la violencia o conductas inapropiadas, hay que actuar de manera responsable como Ale, reportando esa situación o contenido y si es necesario, buscar el apoyo de una persona adulta de confianza. </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Y recordemos, tenemos el teléfono 017 de Tu Ayuda en Ciberseguridad de INCIBE, siempre a nuestra disposición para informarnos y orientarnos.</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20</a:t>
            </a:fld>
            <a:endParaRPr lang="es-ES"/>
          </a:p>
        </p:txBody>
      </p:sp>
    </p:spTree>
    <p:extLst>
      <p:ext uri="{BB962C8B-B14F-4D97-AF65-F5344CB8AC3E}">
        <p14:creationId xmlns:p14="http://schemas.microsoft.com/office/powerpoint/2010/main" val="2416188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Primera situación, ¡vaya comentarios!</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3</a:t>
            </a:fld>
            <a:endParaRPr lang="es-ES"/>
          </a:p>
        </p:txBody>
      </p:sp>
    </p:spTree>
    <p:extLst>
      <p:ext uri="{BB962C8B-B14F-4D97-AF65-F5344CB8AC3E}">
        <p14:creationId xmlns:p14="http://schemas.microsoft.com/office/powerpoint/2010/main" val="12506394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Ale, ha decidido entrar al grupo junto con todos sus compañeros. Una vez dentro se ha dado cuenta de que el contenido que compartían en esta comunidad era bastante sensible, fuerte y violento, acompañado de comentarios despectivos.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De un momento a otro Ale recibe una notificación inquietante de un desconocido, y la descarta. Pero poco después, le llega una segunda notificación y otra más. La persona desconocida quiere intercambiar material, dando a entender que quiere que Ale le envíe una foto suya, Ale no quiere y se ha puesto muy nerviosa.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¿Cómo creéis que se siente Ale?, ¿debería enviarle fotos a ese desconocido?, ¿conocéis a alguien que haya recibido mensajes o propuestas incómodas?</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Nadie puede obligaros a algo que no queráis hacer. Si tenéis dudas u os veis presionados, no tenéis que responder al momento, decídselo primero a alguien adulto de confianza.</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Y también se pueden hacer más cosas, ¿alguna vez habéis empleado opciones de bloqueo y reporte? Si bloqueas un usuario ya no va a poder mandarte más mensajes. Si reportas un comentario, un grupo o un usuario, en la plataforma lo pueden revisar y en su caso eliminarlo.</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Reportar algo en Internet no implica que lo vayan a eliminar automáticamente. Al recibir el reporte, la plataforma lo revisa, y si comprueban que es algo dañino, normalmente lo retiran.</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Sin embargo, por muy ofensivo, humillante o dañino que sea un mensaje, por peligroso que sea un grupo o un usuario, si nadie lo reporta, es muy difícil que la plataforma lo pueda revisar para quitarlo de Internet.</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 te encuentras con una situación o contenido, ya sea en el entorno físico o digital, que promueva la violencia o conductas inapropiadas, hay que actuar de manera responsable como Ale, reportando esa situación o contenido y si es necesario, buscar el apoyo de una persona adulta de confianza. </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Y recordemos, tenemos el teléfono 017 de Tu Ayuda en Ciberseguridad de INCIBE, siempre a nuestra disposición para informarnos y orientarnos.</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21</a:t>
            </a:fld>
            <a:endParaRPr lang="es-ES"/>
          </a:p>
        </p:txBody>
      </p:sp>
    </p:spTree>
    <p:extLst>
      <p:ext uri="{BB962C8B-B14F-4D97-AF65-F5344CB8AC3E}">
        <p14:creationId xmlns:p14="http://schemas.microsoft.com/office/powerpoint/2010/main" val="36038854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sz="1200" kern="1200" dirty="0">
                <a:solidFill>
                  <a:schemeClr val="tx1"/>
                </a:solidFill>
                <a:effectLst/>
                <a:latin typeface="+mn-lt"/>
                <a:ea typeface="+mn-ea"/>
                <a:cs typeface="+mn-cs"/>
              </a:rPr>
              <a:t>Ale no quiere entrar al grupo, pero finalmente es otro de los amigos quien se anima a entrar primero y así los demás podrán ver el contenido que se comparte en este grupo para probar y luego ya entrar el resto.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Una vez dentro, empiezan a recibir mensajes de una persona desconocida que le hacen sentir incómodo, quiere intercambiar material, dando a entender que quiere en realidad que le envíe una foto suya.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Como los mensajes no cesan, Ale le dice que salga del grupo ya y lo bloquee para evitar que vuelva a ocurrir.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¿Cómo creéis que se siente Ale?, ¿y el amigo que había entrado en el grupo?, ¿debería enviarle fotos a ese desconocido?, ¿conocéis a alguien que haya recibido mensajes o propuestas incómodas?</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Nadie puede obligaros a algo que no queráis hacer. Si tenéis dudas u os veis presionados, no tenéis que responder al momento, decídselo primero a alguien adulto de confianza.</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¿Qué pensáis sobre el consejo que le ha dado a su amigo?</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Claro que se pueden hacer más cosas, ¿alguna vez habéis empleado opciones de bloqueo y reporte? Si bloqueas un usuario ya no va a poder mandarte más mensajes. Si reportas un comentario, un grupo o un usuario, en la plataforma lo pueden revisar y en su caso eliminarlo.</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Reportar algo en Internet no implica que lo vayan a eliminar automáticamente. Al recibir el reporte, la plataforma lo revisa, y si comprueban que es algo dañino, normalmente lo retiran.</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Sin embargo, por muy ofensivo, humillante o dañino que sea un mensaje, por peligroso que sea un grupo o un usuario, si nadie lo reporta, es muy difícil que la plataforma lo pueda revisar para quitarlo de Internet.</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Si te encuentras con una situación o contenido, ya sea en el entorno físico o digital, que promueva la violencia o conductas inapropiadas, hay que actuar de manera responsable como Ale, reportando esa situación o contenido y si es necesario, buscar el apoyo de una persona adulta de confianza. </a:t>
            </a: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Y recordemos, tenemos el teléfono 017 de Tu Ayuda en Ciberseguridad de INCIBE, siempre a nuestra disposición para informarnos y orientarnos.</a:t>
            </a:r>
            <a:endParaRPr lang="es-ES" sz="1200" kern="1200" dirty="0">
              <a:solidFill>
                <a:schemeClr val="tx1"/>
              </a:solidFill>
              <a:effectLst/>
              <a:latin typeface="+mn-lt"/>
              <a:ea typeface="+mn-ea"/>
              <a:cs typeface="+mn-cs"/>
            </a:endParaRP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22</a:t>
            </a:fld>
            <a:endParaRPr lang="es-ES"/>
          </a:p>
        </p:txBody>
      </p:sp>
    </p:spTree>
    <p:extLst>
      <p:ext uri="{BB962C8B-B14F-4D97-AF65-F5344CB8AC3E}">
        <p14:creationId xmlns:p14="http://schemas.microsoft.com/office/powerpoint/2010/main" val="42111914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_tradnl" sz="1200" kern="1200" dirty="0">
                <a:solidFill>
                  <a:schemeClr val="tx1"/>
                </a:solidFill>
                <a:effectLst/>
                <a:latin typeface="+mn-lt"/>
                <a:ea typeface="+mn-ea"/>
                <a:cs typeface="+mn-cs"/>
              </a:rPr>
              <a:t>¿Qué podemos aprender de la situación que ha vivido Ale?</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¿Sabías que los grupos en línea que comparten contenido violento y sexual son un caldo de cultivo para la extorsión? </a:t>
            </a:r>
          </a:p>
          <a:p>
            <a:endParaRPr lang="es-ES" sz="1200" kern="1200" dirty="0">
              <a:solidFill>
                <a:schemeClr val="tx1"/>
              </a:solidFill>
              <a:effectLst/>
              <a:latin typeface="+mn-lt"/>
              <a:ea typeface="+mn-ea"/>
              <a:cs typeface="+mn-cs"/>
            </a:endParaRPr>
          </a:p>
          <a:p>
            <a:r>
              <a:rPr lang="es-ES" sz="1200" kern="1200" dirty="0">
                <a:solidFill>
                  <a:schemeClr val="tx1"/>
                </a:solidFill>
                <a:effectLst/>
                <a:latin typeface="+mn-lt"/>
                <a:ea typeface="+mn-ea"/>
                <a:cs typeface="+mn-cs"/>
              </a:rPr>
              <a:t>* Datos del Internet </a:t>
            </a:r>
            <a:r>
              <a:rPr lang="es-ES" sz="1200" kern="1200" dirty="0" err="1">
                <a:solidFill>
                  <a:schemeClr val="tx1"/>
                </a:solidFill>
                <a:effectLst/>
                <a:latin typeface="+mn-lt"/>
                <a:ea typeface="+mn-ea"/>
                <a:cs typeface="+mn-cs"/>
              </a:rPr>
              <a:t>Organised</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Crime</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Threat</a:t>
            </a:r>
            <a:r>
              <a:rPr lang="es-ES" sz="1200" kern="1200" dirty="0">
                <a:solidFill>
                  <a:schemeClr val="tx1"/>
                </a:solidFill>
                <a:effectLst/>
                <a:latin typeface="+mn-lt"/>
                <a:ea typeface="+mn-ea"/>
                <a:cs typeface="+mn-cs"/>
              </a:rPr>
              <a:t> </a:t>
            </a:r>
            <a:r>
              <a:rPr lang="es-ES" sz="1200" kern="1200" dirty="0" err="1">
                <a:solidFill>
                  <a:schemeClr val="tx1"/>
                </a:solidFill>
                <a:effectLst/>
                <a:latin typeface="+mn-lt"/>
                <a:ea typeface="+mn-ea"/>
                <a:cs typeface="+mn-cs"/>
              </a:rPr>
              <a:t>Assessment</a:t>
            </a:r>
            <a:r>
              <a:rPr lang="es-ES" sz="1200" kern="1200" dirty="0">
                <a:solidFill>
                  <a:schemeClr val="tx1"/>
                </a:solidFill>
                <a:effectLst/>
                <a:latin typeface="+mn-lt"/>
                <a:ea typeface="+mn-ea"/>
                <a:cs typeface="+mn-cs"/>
              </a:rPr>
              <a:t> (IOCTA) 2024 de Europol </a:t>
            </a:r>
            <a:r>
              <a:rPr lang="es-ES" sz="1200" u="sng" kern="1200" dirty="0">
                <a:solidFill>
                  <a:schemeClr val="tx1"/>
                </a:solidFill>
                <a:effectLst/>
                <a:latin typeface="+mn-lt"/>
                <a:ea typeface="+mn-ea"/>
                <a:cs typeface="+mn-cs"/>
                <a:hlinkClick r:id="rId3"/>
              </a:rPr>
              <a:t>https://www.europol.europa.eu/cms/sites/default/files/documents/Internet%20Organised%20Crime%20Threat%20Assessment%20IOCTA%202024.pdf</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[“Online </a:t>
            </a:r>
            <a:r>
              <a:rPr lang="es-ES_tradnl" sz="1200" kern="1200" dirty="0" err="1">
                <a:solidFill>
                  <a:schemeClr val="tx1"/>
                </a:solidFill>
                <a:effectLst/>
                <a:latin typeface="+mn-lt"/>
                <a:ea typeface="+mn-ea"/>
                <a:cs typeface="+mn-cs"/>
              </a:rPr>
              <a:t>groups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sharing</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violent</a:t>
            </a:r>
            <a:r>
              <a:rPr lang="es-ES_tradnl" sz="1200" kern="1200" dirty="0">
                <a:solidFill>
                  <a:schemeClr val="tx1"/>
                </a:solidFill>
                <a:effectLst/>
                <a:latin typeface="+mn-lt"/>
                <a:ea typeface="+mn-ea"/>
                <a:cs typeface="+mn-cs"/>
              </a:rPr>
              <a:t> and sexual </a:t>
            </a:r>
            <a:r>
              <a:rPr lang="es-ES_tradnl" sz="1200" kern="1200" dirty="0" err="1">
                <a:solidFill>
                  <a:schemeClr val="tx1"/>
                </a:solidFill>
                <a:effectLst/>
                <a:latin typeface="+mn-lt"/>
                <a:ea typeface="+mn-ea"/>
                <a:cs typeface="+mn-cs"/>
              </a:rPr>
              <a:t>content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often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hosted</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on</a:t>
            </a:r>
            <a:r>
              <a:rPr lang="es-ES_tradnl" sz="1200" kern="1200" dirty="0">
                <a:solidFill>
                  <a:schemeClr val="tx1"/>
                </a:solidFill>
                <a:effectLst/>
                <a:latin typeface="+mn-lt"/>
                <a:ea typeface="+mn-ea"/>
                <a:cs typeface="+mn-cs"/>
              </a:rPr>
              <a:t> E2EE </a:t>
            </a:r>
            <a:r>
              <a:rPr lang="es-ES_tradnl" sz="1200" kern="1200" dirty="0" err="1">
                <a:solidFill>
                  <a:schemeClr val="tx1"/>
                </a:solidFill>
                <a:effectLst/>
                <a:latin typeface="+mn-lt"/>
                <a:ea typeface="+mn-ea"/>
                <a:cs typeface="+mn-cs"/>
              </a:rPr>
              <a:t>communication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platforms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have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also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been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identified</a:t>
            </a:r>
            <a:r>
              <a:rPr lang="es-ES_tradnl" sz="1200" kern="1200" dirty="0">
                <a:solidFill>
                  <a:schemeClr val="tx1"/>
                </a:solidFill>
                <a:effectLst/>
                <a:latin typeface="+mn-lt"/>
                <a:ea typeface="+mn-ea"/>
                <a:cs typeface="+mn-cs"/>
              </a:rPr>
              <a:t> as </a:t>
            </a:r>
            <a:r>
              <a:rPr lang="es-ES_tradnl" sz="1200" kern="1200" dirty="0" err="1">
                <a:solidFill>
                  <a:schemeClr val="tx1"/>
                </a:solidFill>
                <a:effectLst/>
                <a:latin typeface="+mn-lt"/>
                <a:ea typeface="+mn-ea"/>
                <a:cs typeface="+mn-cs"/>
              </a:rPr>
              <a:t>hotbeds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for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extortion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These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groups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function</a:t>
            </a:r>
            <a:r>
              <a:rPr lang="es-ES_tradnl" sz="1200" kern="1200" dirty="0">
                <a:solidFill>
                  <a:schemeClr val="tx1"/>
                </a:solidFill>
                <a:effectLst/>
                <a:latin typeface="+mn-lt"/>
                <a:ea typeface="+mn-ea"/>
                <a:cs typeface="+mn-cs"/>
              </a:rPr>
              <a:t> as </a:t>
            </a:r>
            <a:r>
              <a:rPr lang="es-ES_tradnl" sz="1200" kern="1200" dirty="0" err="1">
                <a:solidFill>
                  <a:schemeClr val="tx1"/>
                </a:solidFill>
                <a:effectLst/>
                <a:latin typeface="+mn-lt"/>
                <a:ea typeface="+mn-ea"/>
                <a:cs typeface="+mn-cs"/>
              </a:rPr>
              <a:t>cults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where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charismatic</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leaders</a:t>
            </a:r>
            <a:r>
              <a:rPr lang="es-ES_tradnl" sz="1200" kern="1200" dirty="0">
                <a:solidFill>
                  <a:schemeClr val="tx1"/>
                </a:solidFill>
                <a:effectLst/>
                <a:latin typeface="+mn-lt"/>
                <a:ea typeface="+mn-ea"/>
                <a:cs typeface="+mn-cs"/>
              </a:rPr>
              <a:t> use </a:t>
            </a:r>
            <a:r>
              <a:rPr lang="es-ES_tradnl" sz="1200" kern="1200" dirty="0" err="1">
                <a:solidFill>
                  <a:schemeClr val="tx1"/>
                </a:solidFill>
                <a:effectLst/>
                <a:latin typeface="+mn-lt"/>
                <a:ea typeface="+mn-ea"/>
                <a:cs typeface="+mn-cs"/>
              </a:rPr>
              <a:t>deception</a:t>
            </a:r>
            <a:r>
              <a:rPr lang="es-ES_tradnl" sz="1200" kern="1200" dirty="0">
                <a:solidFill>
                  <a:schemeClr val="tx1"/>
                </a:solidFill>
                <a:effectLst/>
                <a:latin typeface="+mn-lt"/>
                <a:ea typeface="+mn-ea"/>
                <a:cs typeface="+mn-cs"/>
              </a:rPr>
              <a:t> and </a:t>
            </a:r>
            <a:r>
              <a:rPr lang="es-ES_tradnl" sz="1200" kern="1200" dirty="0" err="1">
                <a:solidFill>
                  <a:schemeClr val="tx1"/>
                </a:solidFill>
                <a:effectLst/>
                <a:latin typeface="+mn-lt"/>
                <a:ea typeface="+mn-ea"/>
                <a:cs typeface="+mn-cs"/>
              </a:rPr>
              <a:t>manipulation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make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their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disciples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obedient</a:t>
            </a:r>
            <a:r>
              <a:rPr lang="es-ES_tradnl" sz="1200" kern="1200" dirty="0">
                <a:solidFill>
                  <a:schemeClr val="tx1"/>
                </a:solidFill>
                <a:effectLst/>
                <a:latin typeface="+mn-lt"/>
                <a:ea typeface="+mn-ea"/>
                <a:cs typeface="+mn-cs"/>
              </a:rPr>
              <a:t> and </a:t>
            </a:r>
            <a:r>
              <a:rPr lang="es-ES_tradnl" sz="1200" kern="1200" dirty="0" err="1">
                <a:solidFill>
                  <a:schemeClr val="tx1"/>
                </a:solidFill>
                <a:effectLst/>
                <a:latin typeface="+mn-lt"/>
                <a:ea typeface="+mn-ea"/>
                <a:cs typeface="+mn-cs"/>
              </a:rPr>
              <a:t>dependent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Members</a:t>
            </a:r>
            <a:r>
              <a:rPr lang="es-ES_tradnl" sz="1200" kern="1200" dirty="0">
                <a:solidFill>
                  <a:schemeClr val="tx1"/>
                </a:solidFill>
                <a:effectLst/>
                <a:latin typeface="+mn-lt"/>
                <a:ea typeface="+mn-ea"/>
                <a:cs typeface="+mn-cs"/>
              </a:rPr>
              <a:t> are </a:t>
            </a:r>
            <a:r>
              <a:rPr lang="es-ES_tradnl" sz="1200" kern="1200" dirty="0" err="1">
                <a:solidFill>
                  <a:schemeClr val="tx1"/>
                </a:solidFill>
                <a:effectLst/>
                <a:latin typeface="+mn-lt"/>
                <a:ea typeface="+mn-ea"/>
                <a:cs typeface="+mn-cs"/>
              </a:rPr>
              <a:t>pushed</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to</a:t>
            </a:r>
            <a:r>
              <a:rPr lang="es-ES_tradnl" sz="1200" kern="1200" dirty="0">
                <a:solidFill>
                  <a:schemeClr val="tx1"/>
                </a:solidFill>
                <a:effectLst/>
                <a:latin typeface="+mn-lt"/>
                <a:ea typeface="+mn-ea"/>
                <a:cs typeface="+mn-cs"/>
              </a:rPr>
              <a:t> share extreme videos </a:t>
            </a:r>
            <a:r>
              <a:rPr lang="es-ES_tradnl" sz="1200" kern="1200" dirty="0" err="1">
                <a:solidFill>
                  <a:schemeClr val="tx1"/>
                </a:solidFill>
                <a:effectLst/>
                <a:latin typeface="+mn-lt"/>
                <a:ea typeface="+mn-ea"/>
                <a:cs typeface="+mn-cs"/>
              </a:rPr>
              <a:t>or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imagery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out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fear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manipulation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behaviour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normalisation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while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offenders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make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their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demands</a:t>
            </a:r>
            <a:r>
              <a:rPr lang="es-ES_tradnl" sz="1200" kern="1200" dirty="0">
                <a:solidFill>
                  <a:schemeClr val="tx1"/>
                </a:solidFill>
                <a:effectLst/>
                <a:latin typeface="+mn-lt"/>
                <a:ea typeface="+mn-ea"/>
                <a:cs typeface="+mn-cs"/>
              </a:rPr>
              <a:t> in </a:t>
            </a:r>
            <a:r>
              <a:rPr lang="es-ES_tradnl" sz="1200" kern="1200" dirty="0" err="1">
                <a:solidFill>
                  <a:schemeClr val="tx1"/>
                </a:solidFill>
                <a:effectLst/>
                <a:latin typeface="+mn-lt"/>
                <a:ea typeface="+mn-ea"/>
                <a:cs typeface="+mn-cs"/>
              </a:rPr>
              <a:t>search</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amusement</a:t>
            </a:r>
            <a:r>
              <a:rPr lang="es-ES_tradnl" sz="1200" kern="1200" dirty="0">
                <a:solidFill>
                  <a:schemeClr val="tx1"/>
                </a:solidFill>
                <a:effectLst/>
                <a:latin typeface="+mn-lt"/>
                <a:ea typeface="+mn-ea"/>
                <a:cs typeface="+mn-cs"/>
              </a:rPr>
              <a:t> and sexual </a:t>
            </a:r>
            <a:r>
              <a:rPr lang="es-ES_tradnl" sz="1200" kern="1200" dirty="0" err="1">
                <a:solidFill>
                  <a:schemeClr val="tx1"/>
                </a:solidFill>
                <a:effectLst/>
                <a:latin typeface="+mn-lt"/>
                <a:ea typeface="+mn-ea"/>
                <a:cs typeface="+mn-cs"/>
              </a:rPr>
              <a:t>gratification</a:t>
            </a:r>
            <a:r>
              <a:rPr lang="es-ES_tradnl" sz="1200" kern="1200" dirty="0">
                <a:solidFill>
                  <a:schemeClr val="tx1"/>
                </a:solidFill>
                <a:effectLst/>
                <a:latin typeface="+mn-lt"/>
                <a:ea typeface="+mn-ea"/>
                <a:cs typeface="+mn-cs"/>
              </a:rPr>
              <a:t>. Once </a:t>
            </a:r>
            <a:r>
              <a:rPr lang="es-ES_tradnl" sz="1200" kern="1200" dirty="0" err="1">
                <a:solidFill>
                  <a:schemeClr val="tx1"/>
                </a:solidFill>
                <a:effectLst/>
                <a:latin typeface="+mn-lt"/>
                <a:ea typeface="+mn-ea"/>
                <a:cs typeface="+mn-cs"/>
              </a:rPr>
              <a:t>the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offenders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have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obtained</a:t>
            </a:r>
            <a:r>
              <a:rPr lang="es-ES_tradnl" sz="1200" kern="1200" dirty="0">
                <a:solidFill>
                  <a:schemeClr val="tx1"/>
                </a:solidFill>
                <a:effectLst/>
                <a:latin typeface="+mn-lt"/>
                <a:ea typeface="+mn-ea"/>
                <a:cs typeface="+mn-cs"/>
              </a:rPr>
              <a:t> personal </a:t>
            </a:r>
            <a:r>
              <a:rPr lang="es-ES_tradnl" sz="1200" kern="1200" dirty="0" err="1">
                <a:solidFill>
                  <a:schemeClr val="tx1"/>
                </a:solidFill>
                <a:effectLst/>
                <a:latin typeface="+mn-lt"/>
                <a:ea typeface="+mn-ea"/>
                <a:cs typeface="+mn-cs"/>
              </a:rPr>
              <a:t>information</a:t>
            </a:r>
            <a:r>
              <a:rPr lang="es-ES_tradnl" sz="1200" kern="1200" dirty="0">
                <a:solidFill>
                  <a:schemeClr val="tx1"/>
                </a:solidFill>
                <a:effectLst/>
                <a:latin typeface="+mn-lt"/>
                <a:ea typeface="+mn-ea"/>
                <a:cs typeface="+mn-cs"/>
              </a:rPr>
              <a:t> and </a:t>
            </a:r>
            <a:r>
              <a:rPr lang="es-ES_tradnl" sz="1200" kern="1200" dirty="0" err="1">
                <a:solidFill>
                  <a:schemeClr val="tx1"/>
                </a:solidFill>
                <a:effectLst/>
                <a:latin typeface="+mn-lt"/>
                <a:ea typeface="+mn-ea"/>
                <a:cs typeface="+mn-cs"/>
              </a:rPr>
              <a:t>sexually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explicit</a:t>
            </a:r>
            <a:r>
              <a:rPr lang="es-ES_tradnl" sz="1200" kern="1200" dirty="0">
                <a:solidFill>
                  <a:schemeClr val="tx1"/>
                </a:solidFill>
                <a:effectLst/>
                <a:latin typeface="+mn-lt"/>
                <a:ea typeface="+mn-ea"/>
                <a:cs typeface="+mn-cs"/>
              </a:rPr>
              <a:t> material </a:t>
            </a:r>
            <a:r>
              <a:rPr lang="es-ES_tradnl" sz="1200" kern="1200" dirty="0" err="1">
                <a:solidFill>
                  <a:schemeClr val="tx1"/>
                </a:solidFill>
                <a:effectLst/>
                <a:latin typeface="+mn-lt"/>
                <a:ea typeface="+mn-ea"/>
                <a:cs typeface="+mn-cs"/>
              </a:rPr>
              <a:t>from</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victims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start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blackmailing</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them</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into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producing</a:t>
            </a:r>
            <a:r>
              <a:rPr lang="es-ES_tradnl" sz="1200" kern="1200" dirty="0">
                <a:solidFill>
                  <a:schemeClr val="tx1"/>
                </a:solidFill>
                <a:effectLst/>
                <a:latin typeface="+mn-lt"/>
                <a:ea typeface="+mn-ea"/>
                <a:cs typeface="+mn-cs"/>
              </a:rPr>
              <a:t> more </a:t>
            </a:r>
            <a:r>
              <a:rPr lang="es-ES_tradnl" sz="1200" kern="1200" dirty="0" err="1">
                <a:solidFill>
                  <a:schemeClr val="tx1"/>
                </a:solidFill>
                <a:effectLst/>
                <a:latin typeface="+mn-lt"/>
                <a:ea typeface="+mn-ea"/>
                <a:cs typeface="+mn-cs"/>
              </a:rPr>
              <a:t>sexually</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explicit</a:t>
            </a:r>
            <a:r>
              <a:rPr lang="es-ES_tradnl" sz="1200" kern="1200" dirty="0">
                <a:solidFill>
                  <a:schemeClr val="tx1"/>
                </a:solidFill>
                <a:effectLst/>
                <a:latin typeface="+mn-lt"/>
                <a:ea typeface="+mn-ea"/>
                <a:cs typeface="+mn-cs"/>
              </a:rPr>
              <a:t> and/</a:t>
            </a:r>
            <a:r>
              <a:rPr lang="es-ES_tradnl" sz="1200" kern="1200" dirty="0" err="1">
                <a:solidFill>
                  <a:schemeClr val="tx1"/>
                </a:solidFill>
                <a:effectLst/>
                <a:latin typeface="+mn-lt"/>
                <a:ea typeface="+mn-ea"/>
                <a:cs typeface="+mn-cs"/>
              </a:rPr>
              <a:t>or</a:t>
            </a:r>
            <a:r>
              <a:rPr lang="es-ES_tradnl" sz="1200" kern="1200" dirty="0">
                <a:solidFill>
                  <a:schemeClr val="tx1"/>
                </a:solidFill>
                <a:effectLst/>
                <a:latin typeface="+mn-lt"/>
                <a:ea typeface="+mn-ea"/>
                <a:cs typeface="+mn-cs"/>
              </a:rPr>
              <a:t> extreme </a:t>
            </a:r>
            <a:r>
              <a:rPr lang="es-ES_tradnl" sz="1200" kern="1200" dirty="0" err="1">
                <a:solidFill>
                  <a:schemeClr val="tx1"/>
                </a:solidFill>
                <a:effectLst/>
                <a:latin typeface="+mn-lt"/>
                <a:ea typeface="+mn-ea"/>
                <a:cs typeface="+mn-cs"/>
              </a:rPr>
              <a:t>self-harm</a:t>
            </a:r>
            <a:r>
              <a:rPr lang="es-ES_tradnl" sz="1200" kern="1200" dirty="0">
                <a:solidFill>
                  <a:schemeClr val="tx1"/>
                </a:solidFill>
                <a:effectLst/>
                <a:latin typeface="+mn-lt"/>
                <a:ea typeface="+mn-ea"/>
                <a:cs typeface="+mn-cs"/>
              </a:rPr>
              <a:t> material, </a:t>
            </a:r>
            <a:r>
              <a:rPr lang="es-ES_tradnl" sz="1200" kern="1200" dirty="0" err="1">
                <a:solidFill>
                  <a:schemeClr val="tx1"/>
                </a:solidFill>
                <a:effectLst/>
                <a:latin typeface="+mn-lt"/>
                <a:ea typeface="+mn-ea"/>
                <a:cs typeface="+mn-cs"/>
              </a:rPr>
              <a:t>often</a:t>
            </a:r>
            <a:r>
              <a:rPr lang="es-ES_tradnl" sz="1200" kern="1200" dirty="0">
                <a:solidFill>
                  <a:schemeClr val="tx1"/>
                </a:solidFill>
                <a:effectLst/>
                <a:latin typeface="+mn-lt"/>
                <a:ea typeface="+mn-ea"/>
                <a:cs typeface="+mn-cs"/>
              </a:rPr>
              <a:t> in </a:t>
            </a:r>
            <a:r>
              <a:rPr lang="es-ES_tradnl" sz="1200" kern="1200" dirty="0" err="1">
                <a:solidFill>
                  <a:schemeClr val="tx1"/>
                </a:solidFill>
                <a:effectLst/>
                <a:latin typeface="+mn-lt"/>
                <a:ea typeface="+mn-ea"/>
                <a:cs typeface="+mn-cs"/>
              </a:rPr>
              <a:t>live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sessions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for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the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amusement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other</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group</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members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Offenders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operating</a:t>
            </a:r>
            <a:r>
              <a:rPr lang="es-ES_tradnl" sz="1200" kern="1200" dirty="0">
                <a:solidFill>
                  <a:schemeClr val="tx1"/>
                </a:solidFill>
                <a:effectLst/>
                <a:latin typeface="+mn-lt"/>
                <a:ea typeface="+mn-ea"/>
                <a:cs typeface="+mn-cs"/>
              </a:rPr>
              <a:t> in </a:t>
            </a:r>
            <a:r>
              <a:rPr lang="es-ES_tradnl" sz="1200" kern="1200" dirty="0" err="1">
                <a:solidFill>
                  <a:schemeClr val="tx1"/>
                </a:solidFill>
                <a:effectLst/>
                <a:latin typeface="+mn-lt"/>
                <a:ea typeface="+mn-ea"/>
                <a:cs typeface="+mn-cs"/>
              </a:rPr>
              <a:t>such</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groups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were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often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identified</a:t>
            </a:r>
            <a:r>
              <a:rPr lang="es-ES_tradnl" sz="1200" kern="1200" dirty="0">
                <a:solidFill>
                  <a:schemeClr val="tx1"/>
                </a:solidFill>
                <a:effectLst/>
                <a:latin typeface="+mn-lt"/>
                <a:ea typeface="+mn-ea"/>
                <a:cs typeface="+mn-cs"/>
              </a:rPr>
              <a:t> as </a:t>
            </a:r>
            <a:r>
              <a:rPr lang="es-ES_tradnl" sz="1200" kern="1200" dirty="0" err="1">
                <a:solidFill>
                  <a:schemeClr val="tx1"/>
                </a:solidFill>
                <a:effectLst/>
                <a:latin typeface="+mn-lt"/>
                <a:ea typeface="+mn-ea"/>
                <a:cs typeface="+mn-cs"/>
              </a:rPr>
              <a:t>minors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who</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would</a:t>
            </a:r>
            <a:r>
              <a:rPr lang="es-ES_tradnl" sz="1200" kern="1200" dirty="0">
                <a:solidFill>
                  <a:schemeClr val="tx1"/>
                </a:solidFill>
                <a:effectLst/>
                <a:latin typeface="+mn-lt"/>
                <a:ea typeface="+mn-ea"/>
                <a:cs typeface="+mn-cs"/>
              </a:rPr>
              <a:t> incite </a:t>
            </a:r>
            <a:r>
              <a:rPr lang="es-ES_tradnl" sz="1200" kern="1200" dirty="0" err="1">
                <a:solidFill>
                  <a:schemeClr val="tx1"/>
                </a:solidFill>
                <a:effectLst/>
                <a:latin typeface="+mn-lt"/>
                <a:ea typeface="+mn-ea"/>
                <a:cs typeface="+mn-cs"/>
              </a:rPr>
              <a:t>the</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production</a:t>
            </a:r>
            <a:r>
              <a:rPr lang="es-ES_tradnl" sz="1200" kern="1200" dirty="0">
                <a:solidFill>
                  <a:schemeClr val="tx1"/>
                </a:solidFill>
                <a:effectLst/>
                <a:latin typeface="+mn-lt"/>
                <a:ea typeface="+mn-ea"/>
                <a:cs typeface="+mn-cs"/>
              </a:rPr>
              <a:t> and </a:t>
            </a:r>
            <a:r>
              <a:rPr lang="es-ES_tradnl" sz="1200" kern="1200" dirty="0" err="1">
                <a:solidFill>
                  <a:schemeClr val="tx1"/>
                </a:solidFill>
                <a:effectLst/>
                <a:latin typeface="+mn-lt"/>
                <a:ea typeface="+mn-ea"/>
                <a:cs typeface="+mn-cs"/>
              </a:rPr>
              <a:t>dissemination</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all</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kinds</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of</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violent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content</a:t>
            </a:r>
            <a:r>
              <a:rPr lang="es-ES_tradnl" sz="1200" kern="1200" dirty="0">
                <a:solidFill>
                  <a:schemeClr val="tx1"/>
                </a:solidFill>
                <a:effectLst/>
                <a:latin typeface="+mn-lt"/>
                <a:ea typeface="+mn-ea"/>
                <a:cs typeface="+mn-cs"/>
              </a:rPr>
              <a:t>, </a:t>
            </a:r>
            <a:r>
              <a:rPr lang="es-ES_tradnl" sz="1200" kern="1200" dirty="0" err="1">
                <a:solidFill>
                  <a:schemeClr val="tx1"/>
                </a:solidFill>
                <a:effectLst/>
                <a:latin typeface="+mn-lt"/>
                <a:ea typeface="+mn-ea"/>
                <a:cs typeface="+mn-cs"/>
              </a:rPr>
              <a:t>including</a:t>
            </a:r>
            <a:r>
              <a:rPr lang="es-ES_tradnl" sz="1200" kern="1200" dirty="0">
                <a:solidFill>
                  <a:schemeClr val="tx1"/>
                </a:solidFill>
                <a:effectLst/>
                <a:latin typeface="+mn-lt"/>
                <a:ea typeface="+mn-ea"/>
                <a:cs typeface="+mn-cs"/>
              </a:rPr>
              <a:t> CSAM.”]</a:t>
            </a:r>
            <a:endParaRPr lang="es-ES"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A veces se difunden en grupos de mensajería contenidos violentos o sexuales, o enlaces para agregarse a grupos de mensajería donde se pueden ver contenidos sensibles, morbosos o muy fuertes.</a:t>
            </a:r>
          </a:p>
          <a:p>
            <a:endParaRPr lang="es-ES_tradnl" sz="1200" kern="1200" dirty="0">
              <a:solidFill>
                <a:schemeClr val="tx1"/>
              </a:solidFill>
              <a:effectLst/>
              <a:latin typeface="+mn-lt"/>
              <a:ea typeface="+mn-ea"/>
              <a:cs typeface="+mn-cs"/>
            </a:endParaRPr>
          </a:p>
          <a:p>
            <a:r>
              <a:rPr lang="es-ES_tradnl" sz="1200" kern="1200" dirty="0">
                <a:solidFill>
                  <a:schemeClr val="tx1"/>
                </a:solidFill>
                <a:effectLst/>
                <a:latin typeface="+mn-lt"/>
                <a:ea typeface="+mn-ea"/>
                <a:cs typeface="+mn-cs"/>
              </a:rPr>
              <a:t>Por una parte esos grupos contribuyen a desensibilizarnos, a que veamos de forma normalizada una serie de prácticas degradantes, dañinas, y en algunos casos ilícitas. Aprovechan el morbo, la curiosidad, para atraer a los y las jóvenes. Una vez dentro se puede animar a compartir contenido, e iniciar una presión o un chantaje para manipularles y que aporten contenido propio.</a:t>
            </a:r>
            <a:endParaRPr lang="es-ES" sz="1200" kern="1200" dirty="0">
              <a:solidFill>
                <a:schemeClr val="tx1"/>
              </a:solidFill>
              <a:effectLst/>
              <a:latin typeface="+mn-lt"/>
              <a:ea typeface="+mn-ea"/>
              <a:cs typeface="+mn-cs"/>
            </a:endParaRPr>
          </a:p>
          <a:p>
            <a:endParaRPr lang="es-ES" sz="1200" kern="1200" dirty="0">
              <a:solidFill>
                <a:schemeClr val="tx1"/>
              </a:solidFill>
              <a:effectLst/>
              <a:latin typeface="+mn-lt"/>
              <a:ea typeface="+mn-ea"/>
              <a:cs typeface="+mn-cs"/>
            </a:endParaRPr>
          </a:p>
          <a:p>
            <a:pPr marL="171450" indent="-171450">
              <a:buFontTx/>
              <a:buChar char="-"/>
            </a:pPr>
            <a:r>
              <a:rPr lang="es-ES_tradnl" sz="1200" kern="1200" dirty="0">
                <a:solidFill>
                  <a:schemeClr val="tx1"/>
                </a:solidFill>
                <a:effectLst/>
                <a:latin typeface="+mn-lt"/>
                <a:ea typeface="+mn-ea"/>
                <a:cs typeface="+mn-cs"/>
              </a:rPr>
              <a:t>No tienes por qué ver nada que te haga sentir incómodo/a. Da igual que te inviten a ello, o que tus amistades te presionen.</a:t>
            </a:r>
          </a:p>
          <a:p>
            <a:pPr marL="171450" indent="-171450">
              <a:buFontTx/>
              <a:buChar char="-"/>
            </a:pPr>
            <a:r>
              <a:rPr lang="es-ES_tradnl" sz="1200" kern="1200" dirty="0">
                <a:solidFill>
                  <a:schemeClr val="tx1"/>
                </a:solidFill>
                <a:effectLst/>
                <a:latin typeface="+mn-lt"/>
                <a:ea typeface="+mn-ea"/>
                <a:cs typeface="+mn-cs"/>
              </a:rPr>
              <a:t>Tú decides: rechaza presiones y exigencias. Nadie puede obligarte a nada que no quieras.</a:t>
            </a:r>
          </a:p>
          <a:p>
            <a:pPr marL="171450" indent="-171450">
              <a:buFontTx/>
              <a:buChar char="-"/>
            </a:pPr>
            <a:r>
              <a:rPr lang="es-ES_tradnl" sz="1200" kern="1200" dirty="0">
                <a:solidFill>
                  <a:schemeClr val="tx1"/>
                </a:solidFill>
                <a:effectLst/>
                <a:latin typeface="+mn-lt"/>
                <a:ea typeface="+mn-ea"/>
                <a:cs typeface="+mn-cs"/>
              </a:rPr>
              <a:t>Usa las opciones de bloqueo y reporte Se responsable, reporta los contenidos, grupos y usuarios dañinos. Se inteligente, bloquea a los usuarios que te molesten.</a:t>
            </a:r>
          </a:p>
          <a:p>
            <a:pPr marL="171450" indent="-171450">
              <a:buFontTx/>
              <a:buChar char="-"/>
            </a:pPr>
            <a:r>
              <a:rPr lang="es-ES_tradnl" sz="1200" kern="1200" dirty="0">
                <a:solidFill>
                  <a:schemeClr val="tx1"/>
                </a:solidFill>
                <a:effectLst/>
                <a:latin typeface="+mn-lt"/>
                <a:ea typeface="+mn-ea"/>
                <a:cs typeface="+mn-cs"/>
              </a:rPr>
              <a:t>Pide ayuda, tu familia siempre va a estar ahí para ti, y si lo necesitas puedes contar con el 017, Tu Ayuda en Ciberseguridad de INCIBE.</a:t>
            </a:r>
            <a:endParaRPr lang="es-ES" sz="1200" kern="1200" dirty="0">
              <a:solidFill>
                <a:schemeClr val="tx1"/>
              </a:solidFill>
              <a:effectLst/>
              <a:latin typeface="+mn-lt"/>
              <a:ea typeface="+mn-ea"/>
              <a:cs typeface="+mn-cs"/>
            </a:endParaRP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23</a:t>
            </a:fld>
            <a:endParaRPr lang="es-ES"/>
          </a:p>
        </p:txBody>
      </p:sp>
    </p:spTree>
    <p:extLst>
      <p:ext uri="{BB962C8B-B14F-4D97-AF65-F5344CB8AC3E}">
        <p14:creationId xmlns:p14="http://schemas.microsoft.com/office/powerpoint/2010/main" val="31924922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Nueva situación, </a:t>
            </a:r>
            <a:r>
              <a:rPr lang="es-ES" dirty="0" err="1"/>
              <a:t>game</a:t>
            </a:r>
            <a:r>
              <a:rPr lang="es-ES" dirty="0"/>
              <a:t> </a:t>
            </a:r>
            <a:r>
              <a:rPr lang="es-ES" dirty="0" err="1"/>
              <a:t>fail</a:t>
            </a: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24</a:t>
            </a:fld>
            <a:endParaRPr lang="es-ES"/>
          </a:p>
        </p:txBody>
      </p:sp>
    </p:spTree>
    <p:extLst>
      <p:ext uri="{BB962C8B-B14F-4D97-AF65-F5344CB8AC3E}">
        <p14:creationId xmlns:p14="http://schemas.microsoft.com/office/powerpoint/2010/main" val="2945671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pasa un rato de la tarde jugando videojuegos en línea con sus amigos, mientras chatea por voz con ellos y ellas. </a:t>
            </a:r>
          </a:p>
          <a:p>
            <a:endParaRPr lang="es-ES" dirty="0"/>
          </a:p>
          <a:p>
            <a:r>
              <a:rPr lang="es-ES" dirty="0"/>
              <a:t>Mientras juegan, se les ocurre darle más emoción a la siguiente partida, de modo que quien pierda haga un reto. </a:t>
            </a:r>
          </a:p>
          <a:p>
            <a:endParaRPr lang="es-ES" dirty="0"/>
          </a:p>
          <a:p>
            <a:r>
              <a:rPr lang="es-ES" dirty="0"/>
              <a:t>Primero hablan de hacer un baile, luego de comer un limón, pero al final deciden que el que pierda, se grabará declarándose a su </a:t>
            </a:r>
            <a:r>
              <a:rPr lang="es-ES" i="1" dirty="0" err="1"/>
              <a:t>crush</a:t>
            </a:r>
            <a:r>
              <a:rPr lang="es-ES" dirty="0"/>
              <a:t>. </a:t>
            </a:r>
          </a:p>
          <a:p>
            <a:endParaRPr lang="es-ES" dirty="0"/>
          </a:p>
          <a:p>
            <a:r>
              <a:rPr lang="es-ES" dirty="0"/>
              <a:t>¿Os han propuesto o habéis participado alguna vez en algún reto?, ¿cada cuánto tiempo se ponen de moda nuevos bailes o sale un nuevo </a:t>
            </a:r>
            <a:r>
              <a:rPr lang="es-ES" i="1" dirty="0" err="1"/>
              <a:t>trend</a:t>
            </a:r>
            <a:r>
              <a:rPr lang="es-ES" dirty="0"/>
              <a:t>?</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25</a:t>
            </a:fld>
            <a:endParaRPr lang="es-ES"/>
          </a:p>
        </p:txBody>
      </p:sp>
    </p:spTree>
    <p:extLst>
      <p:ext uri="{BB962C8B-B14F-4D97-AF65-F5344CB8AC3E}">
        <p14:creationId xmlns:p14="http://schemas.microsoft.com/office/powerpoint/2010/main" val="35824189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A.	¡Paso! No pienso hacer el ridi. </a:t>
            </a:r>
          </a:p>
          <a:p>
            <a:r>
              <a:rPr lang="es-ES" dirty="0"/>
              <a:t>B.	Me da igual, total, voy a ganar. </a:t>
            </a:r>
          </a:p>
          <a:p>
            <a:r>
              <a:rPr lang="es-ES" dirty="0"/>
              <a:t>C.	Vale, luego borro el vídeo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26</a:t>
            </a:fld>
            <a:endParaRPr lang="es-ES"/>
          </a:p>
        </p:txBody>
      </p:sp>
    </p:spTree>
    <p:extLst>
      <p:ext uri="{BB962C8B-B14F-4D97-AF65-F5344CB8AC3E}">
        <p14:creationId xmlns:p14="http://schemas.microsoft.com/office/powerpoint/2010/main" val="42946829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les dice a sus compañeros y compañeras que pasa, si pierde, no va a grabarse en vídeo, no quiere hacer el ridículo. El resto de jugadores se meten con ella, le presionan, le dicen que va a perder y que es una gallina. </a:t>
            </a:r>
          </a:p>
          <a:p>
            <a:endParaRPr lang="es-ES" dirty="0"/>
          </a:p>
          <a:p>
            <a:r>
              <a:rPr lang="es-ES" dirty="0"/>
              <a:t>Ale recuerda la situación que vivió un chico el año pasado… se declaró a su </a:t>
            </a:r>
            <a:r>
              <a:rPr lang="es-ES" i="1" dirty="0" err="1"/>
              <a:t>crush</a:t>
            </a:r>
            <a:r>
              <a:rPr lang="es-ES" dirty="0"/>
              <a:t> a través de un vídeo, lo rechazaron y esto se hizo viral y sufrió mucho. </a:t>
            </a:r>
          </a:p>
          <a:p>
            <a:endParaRPr lang="es-ES" dirty="0"/>
          </a:p>
          <a:p>
            <a:r>
              <a:rPr lang="es-ES" dirty="0"/>
              <a:t>¿Conocéis alguna situación parecida, de alguien que haya sido ridiculizado por mostrar sus gustos o sentimientos en público?, ¿creéis que Ale ha hecho bien?</a:t>
            </a:r>
          </a:p>
          <a:p>
            <a:endParaRPr lang="es-ES" dirty="0"/>
          </a:p>
          <a:p>
            <a:r>
              <a:rPr lang="es-ES" dirty="0"/>
              <a:t>Aquí Ale ha sido muy clara, no quiere arriesgarse a exponerse en público, pero además valora su privacidad. Reconoce que para hablar algo tan íntimo como sus sentimientos afectivos prefiere hacerlo en privado.</a:t>
            </a:r>
          </a:p>
          <a:p>
            <a:endParaRPr lang="es-ES" dirty="0"/>
          </a:p>
          <a:p>
            <a:r>
              <a:rPr lang="es-ES" dirty="0"/>
              <a:t>Yendo un poco más allá, que alguien se exponga públicamente, como el chico que decía Ale, no le da derecho a nadie a meterse con él. Sigue mereciendo todo el respeto. ¿Te gustaría que te lo hicieran a ti?</a:t>
            </a:r>
          </a:p>
          <a:p>
            <a:endParaRPr lang="es-ES" dirty="0"/>
          </a:p>
          <a:p>
            <a:r>
              <a:rPr lang="es-ES" dirty="0"/>
              <a:t>Por otra parte, ¿alguna vez os habéis sentido presionados para hacer algo de lo que no estabais convencidos, o que directamente no queríais hacer?</a:t>
            </a:r>
          </a:p>
          <a:p>
            <a:endParaRPr lang="es-ES" dirty="0"/>
          </a:p>
          <a:p>
            <a:r>
              <a:rPr lang="es-ES" dirty="0"/>
              <a:t>Recuerda que nadie debe de ser obligado a hacer algo que no quiere o se sienta cómodo. Y si es a ti a quien están presionando, respeta tus propios límites, no cedas ante la presión del grupo y busca apoyo en un adulto de confianza.  </a:t>
            </a:r>
          </a:p>
          <a:p>
            <a:endParaRPr lang="es-ES" dirty="0"/>
          </a:p>
          <a:p>
            <a:r>
              <a:rPr lang="es-ES" dirty="0"/>
              <a:t>Y si hablamos de retos, antes de lanzarse a por el último reto viral es bueno parar a pensar por un momento si algo podría salir mal… Por ejemplo, no es lo mismo preparar un baile chulo en el parque, que en mitad de los coches. </a:t>
            </a:r>
          </a:p>
          <a:p>
            <a:endParaRPr lang="es-ES" dirty="0"/>
          </a:p>
          <a:p>
            <a:r>
              <a:rPr lang="es-ES" dirty="0"/>
              <a:t>Para terminar, ¿qué le podríamos recomendar al chico del vídeo?, ¿qué podría hacer una vez se ha difundido su vídeo?</a:t>
            </a:r>
          </a:p>
          <a:p>
            <a:endParaRPr lang="es-ES" dirty="0"/>
          </a:p>
          <a:p>
            <a:r>
              <a:rPr lang="es-ES" dirty="0"/>
              <a:t>Una vez compartió el vídeo, perdió el control sobre él. Puede intentar borrarlo de su cuenta, pero otras personas podrían haberlo guardado y seguir compartiéndolo. En ese caso, puede reportar esas copias de su vídeo, para que la plataforma las retire. Y recordar que siempre puede contar con el asesoramiento del 017, Tu Ayuda en Ciberseguridad de INCIBE.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27</a:t>
            </a:fld>
            <a:endParaRPr lang="es-ES"/>
          </a:p>
        </p:txBody>
      </p:sp>
    </p:spTree>
    <p:extLst>
      <p:ext uri="{BB962C8B-B14F-4D97-AF65-F5344CB8AC3E}">
        <p14:creationId xmlns:p14="http://schemas.microsoft.com/office/powerpoint/2010/main" val="39553174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decide participar en el reto, pero sin darle importancia, con superioridad ya que piensa que va a ganarles a todos. Sin embargo, finalmente no es así, pierde y le toca grabarlo. </a:t>
            </a:r>
          </a:p>
          <a:p>
            <a:endParaRPr lang="es-ES" dirty="0"/>
          </a:p>
          <a:p>
            <a:r>
              <a:rPr lang="es-ES" dirty="0"/>
              <a:t>No quiere, pero le insisten, así que coge el móvil y se graba declarándose a su </a:t>
            </a:r>
            <a:r>
              <a:rPr lang="es-ES" i="1" dirty="0" err="1"/>
              <a:t>crush</a:t>
            </a:r>
            <a:r>
              <a:rPr lang="es-ES" dirty="0"/>
              <a:t>, eso sí, delante del ordenador, para que el resto de jugadores vean por la webcam cómo lo hace. Sube el vídeo y en el grupo de mensajería de clase empiezan a dejar comentarios ridiculizándole </a:t>
            </a:r>
          </a:p>
          <a:p>
            <a:endParaRPr lang="es-ES" dirty="0"/>
          </a:p>
          <a:p>
            <a:r>
              <a:rPr lang="es-ES" dirty="0"/>
              <a:t>¿Conocéis alguna situación parecida, de alguien que haya sido ridiculizado por mostrar sus gustos o sentimientos en público?, ¿creéis que Ale ha hecho bien en aceptar el reto?</a:t>
            </a:r>
          </a:p>
          <a:p>
            <a:endParaRPr lang="es-ES" dirty="0"/>
          </a:p>
          <a:p>
            <a:r>
              <a:rPr lang="es-ES" dirty="0"/>
              <a:t>Aquí Ale no ha cuidado mucho su privacidad. Quizás para hablar algo tan íntimo como sus sentimientos afectivos fuera mejor hacerlo en privado, y no en un grupo de mensajería o redes sociales.</a:t>
            </a:r>
          </a:p>
          <a:p>
            <a:endParaRPr lang="es-ES" dirty="0"/>
          </a:p>
          <a:p>
            <a:r>
              <a:rPr lang="es-ES" dirty="0"/>
              <a:t>De todas formas, que Ale se haya expuesto públicamente no le da derecho a nadie a meterse con ella. Sigue mereciendo todo el respeto. ¿Te gustaría que te lo hicieran a ti?</a:t>
            </a:r>
          </a:p>
          <a:p>
            <a:endParaRPr lang="es-ES" dirty="0"/>
          </a:p>
          <a:p>
            <a:r>
              <a:rPr lang="es-ES" dirty="0"/>
              <a:t>Por otra parte, ¿alguna vez os habéis sentido presionados para hacer algo de lo que no estabais convencidos, o que directamente no queríais hacer?</a:t>
            </a:r>
          </a:p>
          <a:p>
            <a:endParaRPr lang="es-ES" dirty="0"/>
          </a:p>
          <a:p>
            <a:r>
              <a:rPr lang="es-ES" dirty="0"/>
              <a:t>Recuerda que nadie debe de ser obligado a hacer algo que no quiere o se sienta cómodo. Y si es a ti a quien están presionando, respeta tus propios límites, no cedas ante la presión del grupo y busca apoyo en un adulto de confianza.</a:t>
            </a:r>
          </a:p>
          <a:p>
            <a:endParaRPr lang="es-ES" dirty="0"/>
          </a:p>
          <a:p>
            <a:r>
              <a:rPr lang="es-ES" dirty="0"/>
              <a:t>Y si hablamos de retos, antes de lanzarse a por el último reto viral es bueno parar a pensar por un momento si algo podría salir mal… Por ejemplo, no es lo mismo preparar un baile chulo en el parque, que en mitad de los coches. O como en este caso, al pensar que iba a ganar Ale no se preocupó de las posibles consecuencias si perdía.</a:t>
            </a:r>
          </a:p>
          <a:p>
            <a:endParaRPr lang="es-ES" dirty="0"/>
          </a:p>
          <a:p>
            <a:r>
              <a:rPr lang="es-ES" dirty="0"/>
              <a:t>Para terminar, ¿qué le podríamos recomendar ahora a Ale?, ¿qué podría hacer una vez se ha difundido su vídeo?</a:t>
            </a:r>
          </a:p>
          <a:p>
            <a:endParaRPr lang="es-ES" dirty="0"/>
          </a:p>
          <a:p>
            <a:r>
              <a:rPr lang="es-ES" dirty="0"/>
              <a:t>Una vez compartió el vídeo, perdió el control sobre él. Puede intentar borrarlo de su cuenta, pero otras personas podrían haberlo guardado y seguir compartiéndolo. En ese caso, puede reportar esas copias de su vídeo, para que la plataforma las retire. Y recordar que siempre puede contar con el asesoramiento del 017, Tu Ayuda en Ciberseguridad de INCIBE.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28</a:t>
            </a:fld>
            <a:endParaRPr lang="es-ES"/>
          </a:p>
        </p:txBody>
      </p:sp>
    </p:spTree>
    <p:extLst>
      <p:ext uri="{BB962C8B-B14F-4D97-AF65-F5344CB8AC3E}">
        <p14:creationId xmlns:p14="http://schemas.microsoft.com/office/powerpoint/2010/main" val="33000988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decide aceptar el reto, piensa que va a ganar, pero en el caso de perder se siente tranquila porque planea grabarse… pero inmediatamente borrar el vídeo.</a:t>
            </a:r>
          </a:p>
          <a:p>
            <a:endParaRPr lang="es-ES" dirty="0"/>
          </a:p>
          <a:p>
            <a:r>
              <a:rPr lang="es-ES" dirty="0"/>
              <a:t>Finalmente acaba perdiendo y le toca grabarse. No quiere, pero le insisten, así que coge el móvil y se graba declarándose a su </a:t>
            </a:r>
            <a:r>
              <a:rPr lang="es-ES" i="1" dirty="0" err="1"/>
              <a:t>crush</a:t>
            </a:r>
            <a:r>
              <a:rPr lang="es-ES" dirty="0"/>
              <a:t>, eso sí, delante del ordenador, para que el resto de jugadores vean por la webcam cómo lo hace. Sube el vídeo y acto seguido lo elimina, ya que el reto era grabarse y subirlo, no habían dicho nada de cuánto tiempo tenía que estar publicado. </a:t>
            </a:r>
          </a:p>
          <a:p>
            <a:endParaRPr lang="es-ES" dirty="0"/>
          </a:p>
          <a:p>
            <a:r>
              <a:rPr lang="es-ES" dirty="0"/>
              <a:t>Pero muy a su pesar le avisan de que, aunque haya eliminado el vídeo, alguien ha sido más rápido, lo ha descargado y lo está compartiendo por otros grupos, mientras le dejan comentarios ridiculizándole. </a:t>
            </a:r>
          </a:p>
          <a:p>
            <a:endParaRPr lang="es-ES" dirty="0"/>
          </a:p>
          <a:p>
            <a:r>
              <a:rPr lang="es-ES" dirty="0"/>
              <a:t>¿Conocéis alguna situación parecida, de alguien que haya sido ridiculizado por mostrar sus gustos o sentimientos en público?, ¿creéis que Ale ha hecho bien en aceptar el reto? </a:t>
            </a:r>
          </a:p>
          <a:p>
            <a:endParaRPr lang="es-ES" dirty="0"/>
          </a:p>
          <a:p>
            <a:r>
              <a:rPr lang="es-ES" dirty="0"/>
              <a:t>Aquí Ale no ha cuidado mucho su privacidad. Quizás para hablar algo tan íntimo como sus sentimientos afectivos fuera mejor hacerlo en privado, y no en un grupo de mensajería o redes sociales.</a:t>
            </a:r>
          </a:p>
          <a:p>
            <a:endParaRPr lang="es-ES" dirty="0"/>
          </a:p>
          <a:p>
            <a:r>
              <a:rPr lang="es-ES" dirty="0"/>
              <a:t>De todas formas, que Ale se haya expuesto públicamente no le da derecho a nadie a meterse con ella. Sigue mereciendo todo el respeto. ¿Te gustaría que te lo hicieran a ti?</a:t>
            </a:r>
          </a:p>
          <a:p>
            <a:endParaRPr lang="es-ES" dirty="0"/>
          </a:p>
          <a:p>
            <a:r>
              <a:rPr lang="es-ES" dirty="0"/>
              <a:t>Por otra parte, ¿alguna vez os habéis sentido presionados para hacer algo de lo que no estabais convencidos, o que directamente no queríais hacer?</a:t>
            </a:r>
          </a:p>
          <a:p>
            <a:endParaRPr lang="es-ES" dirty="0"/>
          </a:p>
          <a:p>
            <a:r>
              <a:rPr lang="es-ES" dirty="0"/>
              <a:t>Recuerda que nadie debe de ser obligado a hacer algo que no quiere o se sienta cómodo. Y si es a ti a quién están presionando, respeta tus propios límites, no cedas ante la presión del grupo y busca apoyo en un adulto de confianza.</a:t>
            </a:r>
          </a:p>
          <a:p>
            <a:endParaRPr lang="es-ES" dirty="0"/>
          </a:p>
          <a:p>
            <a:r>
              <a:rPr lang="es-ES" dirty="0"/>
              <a:t>Y si hablamos de retos, antes de lanzarse a por el último reto viral es bueno parar a pensar por un momento si algo podría salir mal… Por ejemplo, no es lo mismo preparar un baile chulo en el parque, que en mitad de los coches. O como en este caso, al pensar que luego lo podía borrar, Ale no contaba con que otras personas se lo podían quedar y compartir.</a:t>
            </a:r>
          </a:p>
          <a:p>
            <a:endParaRPr lang="es-ES" dirty="0"/>
          </a:p>
          <a:p>
            <a:r>
              <a:rPr lang="es-ES" dirty="0"/>
              <a:t>Para terminar, ¿qué le podríamos recomendar ahora a Ale?, ¿qué podría hacer una vez se ha difundido su vídeo? </a:t>
            </a:r>
          </a:p>
          <a:p>
            <a:endParaRPr lang="es-ES" dirty="0"/>
          </a:p>
          <a:p>
            <a:r>
              <a:rPr lang="es-ES" dirty="0"/>
              <a:t>Una vez compartió el vídeo, perdió el control sobre él. Lo ha borrado de su cuenta, pero otras personas se lo han guardado y siguen compartiéndolo. Puede reportar esas copias de su vídeo, para que la plataforma las retire. Y recordar que siempre puede contar con el asesoramiento del 017, Tu Ayuda en Ciberseguridad de INCIBE.</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29</a:t>
            </a:fld>
            <a:endParaRPr lang="es-ES"/>
          </a:p>
        </p:txBody>
      </p:sp>
    </p:spTree>
    <p:extLst>
      <p:ext uri="{BB962C8B-B14F-4D97-AF65-F5344CB8AC3E}">
        <p14:creationId xmlns:p14="http://schemas.microsoft.com/office/powerpoint/2010/main" val="822827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pPr marL="0" indent="0">
              <a:buFontTx/>
              <a:buNone/>
            </a:pPr>
            <a:r>
              <a:rPr lang="es-ES" dirty="0"/>
              <a:t>¿Qué podemos aprender de la situación que ha vivido Ale?</a:t>
            </a:r>
          </a:p>
          <a:p>
            <a:pPr marL="0" indent="0">
              <a:buFontTx/>
              <a:buNone/>
            </a:pPr>
            <a:endParaRPr lang="es-ES" dirty="0"/>
          </a:p>
          <a:p>
            <a:pPr marL="0" indent="0">
              <a:buFontTx/>
              <a:buNone/>
            </a:pPr>
            <a:r>
              <a:rPr lang="es-ES" dirty="0"/>
              <a:t>¿Sabías que un 7,7% de los retos se consideran peligrosos? *</a:t>
            </a:r>
          </a:p>
          <a:p>
            <a:pPr marL="0" indent="0">
              <a:buFontTx/>
              <a:buNone/>
            </a:pPr>
            <a:endParaRPr lang="es-ES" dirty="0"/>
          </a:p>
          <a:p>
            <a:pPr marL="0" indent="0">
              <a:buFontTx/>
              <a:buNone/>
            </a:pPr>
            <a:r>
              <a:rPr lang="es-ES" dirty="0"/>
              <a:t>*Datos de un estudio del 2022 denominado ‘Viral internet </a:t>
            </a:r>
            <a:r>
              <a:rPr lang="es-ES" dirty="0" err="1"/>
              <a:t>challenges</a:t>
            </a:r>
            <a:r>
              <a:rPr lang="es-ES" dirty="0"/>
              <a:t> </a:t>
            </a:r>
            <a:r>
              <a:rPr lang="es-ES" dirty="0" err="1"/>
              <a:t>scale</a:t>
            </a:r>
            <a:r>
              <a:rPr lang="es-ES" dirty="0"/>
              <a:t> in </a:t>
            </a:r>
            <a:r>
              <a:rPr lang="es-ES" dirty="0" err="1"/>
              <a:t>preadolescents</a:t>
            </a:r>
            <a:r>
              <a:rPr lang="es-ES" dirty="0"/>
              <a:t>: </a:t>
            </a:r>
            <a:r>
              <a:rPr lang="es-ES" dirty="0" err="1"/>
              <a:t>An</a:t>
            </a:r>
            <a:r>
              <a:rPr lang="es-ES" dirty="0"/>
              <a:t> </a:t>
            </a:r>
            <a:r>
              <a:rPr lang="es-ES" dirty="0" err="1"/>
              <a:t>exploratory</a:t>
            </a:r>
            <a:r>
              <a:rPr lang="es-ES" dirty="0"/>
              <a:t> </a:t>
            </a:r>
            <a:r>
              <a:rPr lang="es-ES" dirty="0" err="1"/>
              <a:t>study</a:t>
            </a:r>
            <a:r>
              <a:rPr lang="es-ES" dirty="0"/>
              <a:t>’ de Ortega-Barón, Machimbarrena, Montiel y González-Cabrera, publicado en la revista </a:t>
            </a:r>
            <a:r>
              <a:rPr lang="es-ES" dirty="0" err="1"/>
              <a:t>Current</a:t>
            </a:r>
            <a:r>
              <a:rPr lang="es-ES" dirty="0"/>
              <a:t> </a:t>
            </a:r>
            <a:r>
              <a:rPr lang="es-ES" dirty="0" err="1"/>
              <a:t>Psychology</a:t>
            </a:r>
            <a:r>
              <a:rPr lang="es-ES" dirty="0"/>
              <a:t> </a:t>
            </a:r>
            <a:r>
              <a:rPr lang="es-ES_tradnl" sz="1200" u="sng" kern="1200" dirty="0">
                <a:solidFill>
                  <a:schemeClr val="tx1"/>
                </a:solidFill>
                <a:effectLst/>
                <a:latin typeface="+mn-lt"/>
                <a:ea typeface="+mn-ea"/>
                <a:cs typeface="+mn-cs"/>
                <a:hlinkClick r:id="rId3"/>
              </a:rPr>
              <a:t>https://doi.org/10.1007/s12144-021-02692-6</a:t>
            </a:r>
            <a:endParaRPr lang="es-ES" dirty="0"/>
          </a:p>
          <a:p>
            <a:pPr marL="0" indent="0">
              <a:buFontTx/>
              <a:buNone/>
            </a:pPr>
            <a:endParaRPr lang="es-ES" dirty="0"/>
          </a:p>
          <a:p>
            <a:pPr marL="0" indent="0">
              <a:buFontTx/>
              <a:buNone/>
            </a:pPr>
            <a:r>
              <a:rPr lang="es-ES" dirty="0"/>
              <a:t>“In </a:t>
            </a:r>
            <a:r>
              <a:rPr lang="es-ES" dirty="0" err="1"/>
              <a:t>recent</a:t>
            </a:r>
            <a:r>
              <a:rPr lang="es-ES" dirty="0"/>
              <a:t> </a:t>
            </a:r>
            <a:r>
              <a:rPr lang="es-ES" dirty="0" err="1"/>
              <a:t>years</a:t>
            </a:r>
            <a:r>
              <a:rPr lang="es-ES" dirty="0"/>
              <a:t>, viral </a:t>
            </a:r>
            <a:r>
              <a:rPr lang="es-ES" dirty="0" err="1"/>
              <a:t>challenges</a:t>
            </a:r>
            <a:r>
              <a:rPr lang="es-ES" dirty="0"/>
              <a:t> </a:t>
            </a:r>
            <a:r>
              <a:rPr lang="es-ES" dirty="0" err="1"/>
              <a:t>on</a:t>
            </a:r>
            <a:r>
              <a:rPr lang="es-ES" dirty="0"/>
              <a:t> </a:t>
            </a:r>
            <a:r>
              <a:rPr lang="es-ES" dirty="0" err="1"/>
              <a:t>the</a:t>
            </a:r>
            <a:r>
              <a:rPr lang="es-ES" dirty="0"/>
              <a:t> Internet </a:t>
            </a:r>
            <a:r>
              <a:rPr lang="es-ES" dirty="0" err="1"/>
              <a:t>have</a:t>
            </a:r>
            <a:r>
              <a:rPr lang="es-ES" dirty="0"/>
              <a:t> </a:t>
            </a:r>
            <a:r>
              <a:rPr lang="es-ES" dirty="0" err="1"/>
              <a:t>become</a:t>
            </a:r>
            <a:r>
              <a:rPr lang="es-ES" dirty="0"/>
              <a:t> a </a:t>
            </a:r>
            <a:r>
              <a:rPr lang="es-ES" dirty="0" err="1"/>
              <a:t>very</a:t>
            </a:r>
            <a:r>
              <a:rPr lang="es-ES" dirty="0"/>
              <a:t> </a:t>
            </a:r>
            <a:r>
              <a:rPr lang="es-ES" dirty="0" err="1"/>
              <a:t>frequent</a:t>
            </a:r>
            <a:r>
              <a:rPr lang="es-ES" dirty="0"/>
              <a:t> </a:t>
            </a:r>
            <a:r>
              <a:rPr lang="es-ES" dirty="0" err="1"/>
              <a:t>phenomenon</a:t>
            </a:r>
            <a:r>
              <a:rPr lang="es-ES" dirty="0"/>
              <a:t>. </a:t>
            </a:r>
            <a:r>
              <a:rPr lang="es-ES" dirty="0" err="1"/>
              <a:t>These</a:t>
            </a:r>
            <a:r>
              <a:rPr lang="es-ES" dirty="0"/>
              <a:t> </a:t>
            </a:r>
            <a:r>
              <a:rPr lang="es-ES" dirty="0" err="1"/>
              <a:t>allude</a:t>
            </a:r>
            <a:r>
              <a:rPr lang="es-ES" dirty="0"/>
              <a:t> </a:t>
            </a:r>
            <a:r>
              <a:rPr lang="es-ES" dirty="0" err="1"/>
              <a:t>to</a:t>
            </a:r>
            <a:r>
              <a:rPr lang="es-ES" dirty="0"/>
              <a:t> </a:t>
            </a:r>
            <a:r>
              <a:rPr lang="es-ES" dirty="0" err="1"/>
              <a:t>the</a:t>
            </a:r>
            <a:r>
              <a:rPr lang="es-ES" dirty="0"/>
              <a:t> </a:t>
            </a:r>
            <a:r>
              <a:rPr lang="es-ES" dirty="0" err="1"/>
              <a:t>actions</a:t>
            </a:r>
            <a:r>
              <a:rPr lang="es-ES" dirty="0"/>
              <a:t> </a:t>
            </a:r>
            <a:r>
              <a:rPr lang="es-ES" dirty="0" err="1"/>
              <a:t>that</a:t>
            </a:r>
            <a:r>
              <a:rPr lang="es-ES" dirty="0"/>
              <a:t> are </a:t>
            </a:r>
            <a:r>
              <a:rPr lang="es-ES" dirty="0" err="1"/>
              <a:t>proposed</a:t>
            </a:r>
            <a:r>
              <a:rPr lang="es-ES" dirty="0"/>
              <a:t> </a:t>
            </a:r>
            <a:r>
              <a:rPr lang="es-ES" dirty="0" err="1"/>
              <a:t>to</a:t>
            </a:r>
            <a:r>
              <a:rPr lang="es-ES" dirty="0"/>
              <a:t> Internet </a:t>
            </a:r>
            <a:r>
              <a:rPr lang="es-ES" dirty="0" err="1"/>
              <a:t>users</a:t>
            </a:r>
            <a:r>
              <a:rPr lang="es-ES" dirty="0"/>
              <a:t> </a:t>
            </a:r>
            <a:r>
              <a:rPr lang="es-ES" dirty="0" err="1"/>
              <a:t>to</a:t>
            </a:r>
            <a:r>
              <a:rPr lang="es-ES" dirty="0"/>
              <a:t> </a:t>
            </a:r>
            <a:r>
              <a:rPr lang="es-ES" dirty="0" err="1"/>
              <a:t>record</a:t>
            </a:r>
            <a:r>
              <a:rPr lang="es-ES" dirty="0"/>
              <a:t> </a:t>
            </a:r>
            <a:r>
              <a:rPr lang="es-ES" dirty="0" err="1"/>
              <a:t>themselves</a:t>
            </a:r>
            <a:r>
              <a:rPr lang="es-ES" dirty="0"/>
              <a:t> </a:t>
            </a:r>
            <a:r>
              <a:rPr lang="es-ES" dirty="0" err="1"/>
              <a:t>performing</a:t>
            </a:r>
            <a:r>
              <a:rPr lang="es-ES" dirty="0"/>
              <a:t> a </a:t>
            </a:r>
            <a:r>
              <a:rPr lang="es-ES" dirty="0" err="1"/>
              <a:t>challenge</a:t>
            </a:r>
            <a:r>
              <a:rPr lang="es-ES" dirty="0"/>
              <a:t> and </a:t>
            </a:r>
            <a:r>
              <a:rPr lang="es-ES" dirty="0" err="1"/>
              <a:t>disseminate</a:t>
            </a:r>
            <a:r>
              <a:rPr lang="es-ES" dirty="0"/>
              <a:t> </a:t>
            </a:r>
            <a:r>
              <a:rPr lang="es-ES" dirty="0" err="1"/>
              <a:t>it</a:t>
            </a:r>
            <a:r>
              <a:rPr lang="es-ES" dirty="0"/>
              <a:t> </a:t>
            </a:r>
            <a:r>
              <a:rPr lang="es-ES" dirty="0" err="1"/>
              <a:t>on</a:t>
            </a:r>
            <a:r>
              <a:rPr lang="es-ES" dirty="0"/>
              <a:t> </a:t>
            </a:r>
            <a:r>
              <a:rPr lang="es-ES" dirty="0" err="1"/>
              <a:t>different</a:t>
            </a:r>
            <a:r>
              <a:rPr lang="es-ES" dirty="0"/>
              <a:t> online </a:t>
            </a:r>
            <a:r>
              <a:rPr lang="es-ES" dirty="0" err="1"/>
              <a:t>platforms</a:t>
            </a:r>
            <a:r>
              <a:rPr lang="es-ES" dirty="0"/>
              <a:t> so </a:t>
            </a:r>
            <a:r>
              <a:rPr lang="es-ES" dirty="0" err="1"/>
              <a:t>that</a:t>
            </a:r>
            <a:r>
              <a:rPr lang="es-ES" dirty="0"/>
              <a:t> </a:t>
            </a:r>
            <a:r>
              <a:rPr lang="es-ES" dirty="0" err="1"/>
              <a:t>other</a:t>
            </a:r>
            <a:r>
              <a:rPr lang="es-ES" dirty="0"/>
              <a:t> </a:t>
            </a:r>
            <a:r>
              <a:rPr lang="es-ES" dirty="0" err="1"/>
              <a:t>users</a:t>
            </a:r>
            <a:r>
              <a:rPr lang="es-ES" dirty="0"/>
              <a:t> </a:t>
            </a:r>
            <a:r>
              <a:rPr lang="es-ES" dirty="0" err="1"/>
              <a:t>will</a:t>
            </a:r>
            <a:r>
              <a:rPr lang="es-ES" dirty="0"/>
              <a:t> </a:t>
            </a:r>
            <a:r>
              <a:rPr lang="es-ES" dirty="0" err="1"/>
              <a:t>also</a:t>
            </a:r>
            <a:r>
              <a:rPr lang="es-ES" dirty="0"/>
              <a:t> </a:t>
            </a:r>
            <a:r>
              <a:rPr lang="es-ES" dirty="0" err="1"/>
              <a:t>perform</a:t>
            </a:r>
            <a:r>
              <a:rPr lang="es-ES" dirty="0"/>
              <a:t> </a:t>
            </a:r>
            <a:r>
              <a:rPr lang="es-ES" dirty="0" err="1"/>
              <a:t>it</a:t>
            </a:r>
            <a:r>
              <a:rPr lang="es-ES" dirty="0"/>
              <a:t>. […] </a:t>
            </a:r>
            <a:r>
              <a:rPr lang="es-ES" dirty="0" err="1"/>
              <a:t>The</a:t>
            </a:r>
            <a:r>
              <a:rPr lang="es-ES" dirty="0"/>
              <a:t> </a:t>
            </a:r>
            <a:r>
              <a:rPr lang="es-ES" dirty="0" err="1"/>
              <a:t>most</a:t>
            </a:r>
            <a:r>
              <a:rPr lang="es-ES" dirty="0"/>
              <a:t> </a:t>
            </a:r>
            <a:r>
              <a:rPr lang="es-ES" dirty="0" err="1"/>
              <a:t>frequent</a:t>
            </a:r>
            <a:r>
              <a:rPr lang="es-ES" dirty="0"/>
              <a:t> </a:t>
            </a:r>
            <a:r>
              <a:rPr lang="es-ES" dirty="0" err="1"/>
              <a:t>challenges</a:t>
            </a:r>
            <a:r>
              <a:rPr lang="es-ES" dirty="0"/>
              <a:t> </a:t>
            </a:r>
            <a:r>
              <a:rPr lang="es-ES" dirty="0" err="1"/>
              <a:t>were</a:t>
            </a:r>
            <a:r>
              <a:rPr lang="es-ES" dirty="0"/>
              <a:t> social </a:t>
            </a:r>
            <a:r>
              <a:rPr lang="es-ES" dirty="0" err="1"/>
              <a:t>challenges</a:t>
            </a:r>
            <a:r>
              <a:rPr lang="es-ES" dirty="0"/>
              <a:t> (80.3%), </a:t>
            </a:r>
            <a:r>
              <a:rPr lang="es-ES" dirty="0" err="1"/>
              <a:t>followed</a:t>
            </a:r>
            <a:r>
              <a:rPr lang="es-ES" dirty="0"/>
              <a:t> </a:t>
            </a:r>
            <a:r>
              <a:rPr lang="es-ES" dirty="0" err="1"/>
              <a:t>by</a:t>
            </a:r>
            <a:r>
              <a:rPr lang="es-ES" dirty="0"/>
              <a:t> </a:t>
            </a:r>
            <a:r>
              <a:rPr lang="es-ES" dirty="0" err="1"/>
              <a:t>solidary</a:t>
            </a:r>
            <a:r>
              <a:rPr lang="es-ES" dirty="0"/>
              <a:t> (20.6%) and </a:t>
            </a:r>
            <a:r>
              <a:rPr lang="es-ES" dirty="0" err="1"/>
              <a:t>dangerous</a:t>
            </a:r>
            <a:r>
              <a:rPr lang="es-ES" dirty="0"/>
              <a:t> </a:t>
            </a:r>
            <a:r>
              <a:rPr lang="es-ES" dirty="0" err="1"/>
              <a:t>challenges</a:t>
            </a:r>
            <a:r>
              <a:rPr lang="es-ES" dirty="0"/>
              <a:t> (7.7%)”.</a:t>
            </a:r>
          </a:p>
          <a:p>
            <a:pPr marL="0" indent="0">
              <a:buFontTx/>
              <a:buNone/>
            </a:pPr>
            <a:endParaRPr lang="es-ES" dirty="0"/>
          </a:p>
          <a:p>
            <a:pPr marL="0" indent="0">
              <a:buFontTx/>
              <a:buNone/>
            </a:pPr>
            <a:r>
              <a:rPr lang="es-ES" dirty="0"/>
              <a:t>¿Habéis realizado alguna vez un reto viral?, ¿algún reto peligroso?</a:t>
            </a:r>
          </a:p>
          <a:p>
            <a:pPr marL="0" indent="0">
              <a:buFontTx/>
              <a:buNone/>
            </a:pPr>
            <a:endParaRPr lang="es-ES" dirty="0"/>
          </a:p>
          <a:p>
            <a:pPr marL="0" indent="0">
              <a:buFontTx/>
              <a:buNone/>
            </a:pPr>
            <a:r>
              <a:rPr lang="es-ES" dirty="0"/>
              <a:t>Un reto para ser divertido, no tiene que conllevar un riesgo para la integridad física o psicológica.</a:t>
            </a:r>
          </a:p>
          <a:p>
            <a:pPr marL="0" indent="0">
              <a:buFontTx/>
              <a:buNone/>
            </a:pPr>
            <a:endParaRPr lang="es-ES" dirty="0"/>
          </a:p>
          <a:p>
            <a:pPr marL="171450" indent="-171450">
              <a:buFontTx/>
              <a:buChar char="-"/>
            </a:pPr>
            <a:r>
              <a:rPr lang="es-ES" dirty="0"/>
              <a:t>Respétate, cuida tu privacidad. Tú decides lo que te resulta divertido y lo que no, lo que quieres mostrar en público y lo que no.  No permitas que te presionen.</a:t>
            </a:r>
          </a:p>
          <a:p>
            <a:pPr marL="171450" indent="-171450">
              <a:buFontTx/>
              <a:buChar char="-"/>
            </a:pPr>
            <a:r>
              <a:rPr lang="es-ES" dirty="0"/>
              <a:t>Respeta a los demás, no presiones. ¿Te gustaría que te lo hicieran a ti?</a:t>
            </a:r>
          </a:p>
          <a:p>
            <a:pPr marL="171450" indent="-171450">
              <a:buFontTx/>
              <a:buChar char="-"/>
            </a:pPr>
            <a:r>
              <a:rPr lang="es-ES" dirty="0"/>
              <a:t>Antes de lanzarte, para un momento, ¿algo podría salir mal? Piensa en las consecuencias que puede tener un reto viral. ¿Hay algún riesgo para tu salud, para tu imagen pública, para tu bienestar emocional?</a:t>
            </a:r>
          </a:p>
          <a:p>
            <a:pPr marL="171450" indent="-171450">
              <a:buFontTx/>
              <a:buChar char="-"/>
            </a:pPr>
            <a:r>
              <a:rPr lang="es-ES" dirty="0"/>
              <a:t>Conoce tus apoyos. Habla con tu familia, te pueden orientar en cualquier tema que te preocupe, también ante un reto viral. Conoce las opciones de bloqueo y reporte de las plataformas online. Cuenta con el 017, Tu Ayuda en Ciberseguridad de INCIBE.</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30</a:t>
            </a:fld>
            <a:endParaRPr lang="es-ES"/>
          </a:p>
        </p:txBody>
      </p:sp>
    </p:spTree>
    <p:extLst>
      <p:ext uri="{BB962C8B-B14F-4D97-AF65-F5344CB8AC3E}">
        <p14:creationId xmlns:p14="http://schemas.microsoft.com/office/powerpoint/2010/main" val="2421173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Esta mañana, Ale y su familia comienzan el día desayunando mientras hablan de los planes que tienen. </a:t>
            </a:r>
          </a:p>
          <a:p>
            <a:endParaRPr lang="es-ES" dirty="0"/>
          </a:p>
          <a:p>
            <a:r>
              <a:rPr lang="es-ES" dirty="0"/>
              <a:t>Hoy Ale se enfrentará a un día muy movidito. Y nosotros también, porque seremos los encargados de decidir en consenso cómo debería actuar frente a ciertas situaciones que tienen que ver con el mundo digital.</a:t>
            </a:r>
          </a:p>
          <a:p>
            <a:endParaRPr lang="es-ES" dirty="0"/>
          </a:p>
          <a:p>
            <a:r>
              <a:rPr lang="es-ES" dirty="0"/>
              <a:t>Va de camino a un partido en el autobús, el móvil de Ale vibra como resultado de recibir una notificación. Es un mensaje donde le dicen que mire la publicación de una amiga.  En la publicación se puede ver a su Amiga bailando urbano, y eso parece que le ha llamado la atención a sus compañeros que van dejando mensajes hirientes del tipo friki, fracasada, cuerpo escombro… ¿Habéis visto algo así en alguna ocasión?, ¿os resulta algo real o nos lo estamos inventando?... </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4</a:t>
            </a:fld>
            <a:endParaRPr lang="es-ES"/>
          </a:p>
        </p:txBody>
      </p:sp>
    </p:spTree>
    <p:extLst>
      <p:ext uri="{BB962C8B-B14F-4D97-AF65-F5344CB8AC3E}">
        <p14:creationId xmlns:p14="http://schemas.microsoft.com/office/powerpoint/2010/main" val="21318977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Y al final del día…</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31</a:t>
            </a:fld>
            <a:endParaRPr lang="es-ES"/>
          </a:p>
        </p:txBody>
      </p:sp>
    </p:spTree>
    <p:extLst>
      <p:ext uri="{BB962C8B-B14F-4D97-AF65-F5344CB8AC3E}">
        <p14:creationId xmlns:p14="http://schemas.microsoft.com/office/powerpoint/2010/main" val="28668561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Ale y su familia están juntos, sentados a la mesa cenando y charlando sobre cómo les ha ido el día.</a:t>
            </a:r>
          </a:p>
          <a:p>
            <a:endParaRPr lang="es-ES" dirty="0"/>
          </a:p>
          <a:p>
            <a:r>
              <a:rPr lang="es-ES" dirty="0"/>
              <a:t>Ale comenta que en el día ha pasado por muchas situaciones, algunas un poco extrañas (</a:t>
            </a:r>
            <a:r>
              <a:rPr lang="es-ES" i="1" dirty="0" err="1"/>
              <a:t>random</a:t>
            </a:r>
            <a:r>
              <a:rPr lang="es-ES" dirty="0"/>
              <a:t>), o que le preocupaban.</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32</a:t>
            </a:fld>
            <a:endParaRPr lang="es-ES"/>
          </a:p>
        </p:txBody>
      </p:sp>
    </p:spTree>
    <p:extLst>
      <p:ext uri="{BB962C8B-B14F-4D97-AF65-F5344CB8AC3E}">
        <p14:creationId xmlns:p14="http://schemas.microsoft.com/office/powerpoint/2010/main" val="145441935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Por eso es muy importante hablar con personas de confianza, como nuestra familia, o los profesores, que nos puedan ayudar a tomar decisiones u orientar a la hora de afrontar ciertas situaciones.</a:t>
            </a:r>
          </a:p>
          <a:p>
            <a:endParaRPr lang="es-ES" dirty="0"/>
          </a:p>
          <a:p>
            <a:r>
              <a:rPr lang="es-ES" dirty="0"/>
              <a:t>Actuar con responsabilidad, respetando a los demás y respetándonos a nosotros mismos, rechazando presiones, apoyando a quien lo pase mal.</a:t>
            </a:r>
          </a:p>
          <a:p>
            <a:endParaRPr lang="es-ES" dirty="0"/>
          </a:p>
          <a:p>
            <a:r>
              <a:rPr lang="es-ES" dirty="0"/>
              <a:t>Conocer y utilizar las opciones de bloqueo y reporte. Si no le decimos a la plataforma online que ese es un contenido, un grupo o un usuario dañino, no lo pueden revisar y retirar.</a:t>
            </a:r>
          </a:p>
          <a:p>
            <a:endParaRPr lang="es-ES" dirty="0"/>
          </a:p>
          <a:p>
            <a:r>
              <a:rPr lang="es-ES" dirty="0"/>
              <a:t>Y además, contar con Tu Ayuda en Ciberseguridad de INCIBE, teléfono 017, servicio gratuito y confidencial para apoyarte en la prevención o en la reacción ante cualquier tipo de problema de ciberseguridad o de uso seguro y responsable de Internet.</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33</a:t>
            </a:fld>
            <a:endParaRPr lang="es-ES"/>
          </a:p>
        </p:txBody>
      </p:sp>
    </p:spTree>
    <p:extLst>
      <p:ext uri="{BB962C8B-B14F-4D97-AF65-F5344CB8AC3E}">
        <p14:creationId xmlns:p14="http://schemas.microsoft.com/office/powerpoint/2010/main" val="26603426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Esperamos que la historia de Ale os haya gustado. </a:t>
            </a:r>
          </a:p>
          <a:p>
            <a:endParaRPr lang="es-ES" dirty="0"/>
          </a:p>
          <a:p>
            <a:r>
              <a:rPr lang="es-ES" dirty="0"/>
              <a:t>Puedes encontrar todos los vídeos de estas situaciones en https://www.youtube.com/watch?v=FSl1_mkx2AQ  para que podáis seguir trabajando con este taller, “Piensa, conecta y elige tu camino en Internet”, en vuestras aulas.</a:t>
            </a:r>
          </a:p>
          <a:p>
            <a:endParaRPr lang="es-ES" dirty="0"/>
          </a:p>
          <a:p>
            <a:r>
              <a:rPr lang="es-ES" dirty="0"/>
              <a:t>Estar atentos a nuestras redes sociales X (</a:t>
            </a:r>
            <a:r>
              <a:rPr lang="es-ES" dirty="0" err="1"/>
              <a:t>exTwitter</a:t>
            </a:r>
            <a:r>
              <a:rPr lang="es-ES" dirty="0"/>
              <a:t>) @is4k, Facebook @is4k.es y YouTube @</a:t>
            </a:r>
            <a:r>
              <a:rPr lang="es-ES" dirty="0" err="1"/>
              <a:t>InternetSeguraForKids</a:t>
            </a:r>
            <a:endParaRPr lang="es-ES" dirty="0"/>
          </a:p>
          <a:p>
            <a:endParaRPr lang="es-ES" dirty="0"/>
          </a:p>
          <a:p>
            <a:r>
              <a:rPr lang="es-ES" dirty="0"/>
              <a:t>Y suscribiros al boletín al pie de la web www.incibe.es/menores </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34</a:t>
            </a:fld>
            <a:endParaRPr lang="es-ES"/>
          </a:p>
        </p:txBody>
      </p:sp>
    </p:spTree>
    <p:extLst>
      <p:ext uri="{BB962C8B-B14F-4D97-AF65-F5344CB8AC3E}">
        <p14:creationId xmlns:p14="http://schemas.microsoft.com/office/powerpoint/2010/main" val="30815800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Ahora vamos a elegir cómo continúa la historia. En vuestras clases podéis pedir que se vote, por ejemplo, levantando la mano quien elija la opción A, la opción B o la C, según crean que deba hacer Ale, y luego hacer clic en la respuesta elegida por el grupo.</a:t>
            </a:r>
          </a:p>
          <a:p>
            <a:endParaRPr lang="es-ES" dirty="0"/>
          </a:p>
          <a:p>
            <a:r>
              <a:rPr lang="es-ES" dirty="0"/>
              <a:t>¿Qué debería hacer Ale?</a:t>
            </a:r>
          </a:p>
          <a:p>
            <a:r>
              <a:rPr lang="es-ES" dirty="0"/>
              <a:t>A.	Le escribo algo gracioso</a:t>
            </a:r>
          </a:p>
          <a:p>
            <a:r>
              <a:rPr lang="es-ES" dirty="0"/>
              <a:t>B.	Les digo que se están pasando</a:t>
            </a:r>
          </a:p>
          <a:p>
            <a:r>
              <a:rPr lang="es-ES" dirty="0"/>
              <a:t>C.	No puedo con esto</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5</a:t>
            </a:fld>
            <a:endParaRPr lang="es-ES"/>
          </a:p>
        </p:txBody>
      </p:sp>
    </p:spTree>
    <p:extLst>
      <p:ext uri="{BB962C8B-B14F-4D97-AF65-F5344CB8AC3E}">
        <p14:creationId xmlns:p14="http://schemas.microsoft.com/office/powerpoint/2010/main" val="78718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 Ale le ha gustado el vídeo, y decide sumarse a los comentarios de sus compañeros, están de </a:t>
            </a:r>
            <a:r>
              <a:rPr lang="es-ES" dirty="0" err="1"/>
              <a:t>jajas</a:t>
            </a:r>
            <a:r>
              <a:rPr lang="es-ES" dirty="0"/>
              <a:t>, se deja llevar y añade su propio comentario “Vaya pato” (con </a:t>
            </a:r>
            <a:r>
              <a:rPr lang="es-ES" dirty="0" err="1"/>
              <a:t>emojis</a:t>
            </a:r>
            <a:r>
              <a:rPr lang="es-ES" dirty="0"/>
              <a:t> de pato y risas). Además, así se siente una más dentro del grupo. </a:t>
            </a:r>
          </a:p>
          <a:p>
            <a:endParaRPr lang="es-ES" dirty="0"/>
          </a:p>
          <a:p>
            <a:r>
              <a:rPr lang="es-ES" dirty="0"/>
              <a:t>Cuando bajan del bus, Ale saluda a su amiga siguiendo la “broma” “</a:t>
            </a:r>
            <a:r>
              <a:rPr lang="es-ES" dirty="0" err="1"/>
              <a:t>holi</a:t>
            </a:r>
            <a:r>
              <a:rPr lang="es-ES" dirty="0"/>
              <a:t>! </a:t>
            </a:r>
            <a:r>
              <a:rPr lang="es-ES" dirty="0" err="1"/>
              <a:t>cuac</a:t>
            </a:r>
            <a:r>
              <a:rPr lang="es-ES" dirty="0"/>
              <a:t> </a:t>
            </a:r>
            <a:r>
              <a:rPr lang="es-ES" dirty="0" err="1"/>
              <a:t>cuac</a:t>
            </a:r>
            <a:r>
              <a:rPr lang="es-ES" dirty="0"/>
              <a:t>”, pero a su amiga le hace mucho daño, se enfada y se larga. </a:t>
            </a:r>
          </a:p>
          <a:p>
            <a:endParaRPr lang="es-ES" dirty="0"/>
          </a:p>
          <a:p>
            <a:r>
              <a:rPr lang="es-ES" dirty="0"/>
              <a:t>En ese momento se da cuenta de que los comentarios le han hecho daño. ¿Creéis que ALE era consciente del daño que le podía causar a su amiga con ese comentario que parecía una broma? ¿os habéis visto alguna vez en una situación similar?</a:t>
            </a:r>
          </a:p>
          <a:p>
            <a:endParaRPr lang="es-ES" dirty="0"/>
          </a:p>
          <a:p>
            <a:r>
              <a:rPr lang="es-ES" dirty="0"/>
              <a:t>¿Qué otra cosa podría haber hecho? Una buena opción habría sido reportar esos comentarios para que la plataforma los revisara y en su caso, eliminara. </a:t>
            </a:r>
          </a:p>
          <a:p>
            <a:endParaRPr lang="es-ES" dirty="0"/>
          </a:p>
          <a:p>
            <a:r>
              <a:rPr lang="es-ES" dirty="0"/>
              <a:t>También Ale podría mostrar su apoyo a su amiga para que se sienta mejor. Una palabra amable, o un rechazo explícito de los comentarios negativos puede marcar la diferencia (además de animar al resto a actuar).</a:t>
            </a:r>
          </a:p>
          <a:p>
            <a:endParaRPr lang="es-ES" dirty="0"/>
          </a:p>
          <a:p>
            <a:r>
              <a:rPr lang="es-ES" dirty="0"/>
              <a:t>Yendo un poco más allá, ¿qué importa cómo baile su amiga? Parece que baila muy bien, pero es que aunque lo hiciera fatal, sigue teniendo derecho a divertirse y expresarse como le apetezca. Merece respeto, nadie tiene por qué burlarse de ella, meterse con sus gustos o sus bailes. ¿Os haría gracia que alguien os hiciera algo así?</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6</a:t>
            </a:fld>
            <a:endParaRPr lang="es-ES"/>
          </a:p>
        </p:txBody>
      </p:sp>
    </p:spTree>
    <p:extLst>
      <p:ext uri="{BB962C8B-B14F-4D97-AF65-F5344CB8AC3E}">
        <p14:creationId xmlns:p14="http://schemas.microsoft.com/office/powerpoint/2010/main" val="3350694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 Ale no le hacen gracia los comentarios, y elige actuar con responsabilidad, mostrando respeto y empatía hacia su amiga en las redes sociales. Escribe un mensaje donde muestra el enfado y desacuerdo con los comentarios ofensivos que están poniendo el resto de compañeros.</a:t>
            </a:r>
          </a:p>
          <a:p>
            <a:endParaRPr lang="es-ES" dirty="0"/>
          </a:p>
          <a:p>
            <a:r>
              <a:rPr lang="es-ES" dirty="0"/>
              <a:t>Puede parecer muy poca cosa, un simple comentario de apoyo, pero puede marcar una gran diferencia. Ya vemos cómo su amiga aparece más contenta, más aliviada y le agradece el apoyo a Ale. </a:t>
            </a:r>
          </a:p>
          <a:p>
            <a:endParaRPr lang="es-ES" dirty="0"/>
          </a:p>
          <a:p>
            <a:r>
              <a:rPr lang="es-ES" dirty="0"/>
              <a:t>Además, para todo cambio siempre hace falta un primer paso, y después del comentario de Ale es más fácil que otras personas se sumen en apoyo de su amiga.</a:t>
            </a:r>
          </a:p>
          <a:p>
            <a:endParaRPr lang="es-ES" dirty="0"/>
          </a:p>
          <a:p>
            <a:r>
              <a:rPr lang="es-ES" dirty="0"/>
              <a:t>Por otra parte, cuando los compañeros ven el mensaje de Ale, le empiezan a responder de forma negativa. ¿Esto os parece realista?, ¿es algo que sucede? Y si en vez de ser solo Ale, salieran varias personas apoyando a su amiga ¿harían lo mismo? </a:t>
            </a:r>
          </a:p>
          <a:p>
            <a:endParaRPr lang="es-ES" dirty="0"/>
          </a:p>
          <a:p>
            <a:r>
              <a:rPr lang="es-ES" dirty="0"/>
              <a:t>Cada uno tenemos nuestra responsabilidad, y ante ese tipo de comentarios hay que actuar. Por un lado, como ha hecho Ale, apoyando a nuestra amiga. Ella lo necesita y seguro que lo agradecerá, aunque sea en privado. Si además es en público, animaremos al resto a posicionarse y apoyarle.</a:t>
            </a:r>
          </a:p>
          <a:p>
            <a:endParaRPr lang="es-ES" dirty="0"/>
          </a:p>
          <a:p>
            <a:r>
              <a:rPr lang="es-ES" dirty="0"/>
              <a:t>Pero también se pueden hacer más cosas, ¿alguna vez habéis empleado opciones de bloqueo y reporte? Si reportas un comentario negativo, en la plataforma lo pueden revisar y en su caso eliminarlo.</a:t>
            </a:r>
          </a:p>
          <a:p>
            <a:endParaRPr lang="es-ES" dirty="0"/>
          </a:p>
          <a:p>
            <a:r>
              <a:rPr lang="es-ES" dirty="0"/>
              <a:t>Yendo un poco más allá, ¿qué importa cómo baile su amiga? Parece que baila muy bien, pero es que aunque lo hiciera fatal, sigue teniendo derecho a divertirse y expresarse como le apetezca. Merece respeto, nadie tiene por qué burlarse de ella, meterse con sus gustos o sus bailes. ¿Os haría gracia que alguien os hiciera algo así?</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7</a:t>
            </a:fld>
            <a:endParaRPr lang="es-ES"/>
          </a:p>
        </p:txBody>
      </p:sp>
    </p:spTree>
    <p:extLst>
      <p:ext uri="{BB962C8B-B14F-4D97-AF65-F5344CB8AC3E}">
        <p14:creationId xmlns:p14="http://schemas.microsoft.com/office/powerpoint/2010/main" val="13605671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A Ale no le gustan nada los comentarios que ha recibido su amiga en el vídeo de su baile y decide denunciarlos dentro de la red social. </a:t>
            </a:r>
          </a:p>
          <a:p>
            <a:endParaRPr lang="es-ES" dirty="0"/>
          </a:p>
          <a:p>
            <a:r>
              <a:rPr lang="es-ES" dirty="0"/>
              <a:t>Las aplicaciones de mensajería instantánea y las redes sociales tienen opciones para bloquear usuarios, y reportar publicaciones, comentarios, usuarios o grupos por distintos motivos, acoso, incitar al odio, violencia, etc. </a:t>
            </a:r>
          </a:p>
          <a:p>
            <a:endParaRPr lang="es-ES" dirty="0"/>
          </a:p>
          <a:p>
            <a:r>
              <a:rPr lang="es-ES" dirty="0"/>
              <a:t>Además, a otros compañeros les sucede lo mismo, y también denuncian esos comentarios. Un tiempo después, la plataforma revisa los comentarios y los retira del perfil. </a:t>
            </a:r>
          </a:p>
          <a:p>
            <a:endParaRPr lang="es-ES" dirty="0"/>
          </a:p>
          <a:p>
            <a:r>
              <a:rPr lang="es-ES" dirty="0"/>
              <a:t>Reportar algo en Internet no implica que lo vayan a eliminar automáticamente. Al recibir el reporte, la plataforma lo revisa, y si comprueban que es algo dañino, normalmente lo retiran.</a:t>
            </a:r>
          </a:p>
          <a:p>
            <a:endParaRPr lang="es-ES" dirty="0"/>
          </a:p>
          <a:p>
            <a:r>
              <a:rPr lang="es-ES" dirty="0"/>
              <a:t>Sin embargo, por muy ofensivo, humillante o dañino que sea un mensaje, si nadie lo reporta, es muy difícil que la plataforma lo pueda revisar para quitarlo de Internet.</a:t>
            </a:r>
          </a:p>
          <a:p>
            <a:endParaRPr lang="es-ES" dirty="0"/>
          </a:p>
          <a:p>
            <a:r>
              <a:rPr lang="es-ES" dirty="0"/>
              <a:t>Por eso es tan importante actuar con responsabilidad, y ante una publicación dañina hacer como Ale y reportarla. ¿Alguna vez habéis reportado un comentario, una publicación, o algún usuario que os estuviera molestando? ¿creéis que Ale ha sido valiente denunciando los comentarios ofensivos?</a:t>
            </a:r>
          </a:p>
          <a:p>
            <a:endParaRPr lang="es-ES" dirty="0"/>
          </a:p>
          <a:p>
            <a:r>
              <a:rPr lang="es-ES" dirty="0"/>
              <a:t>¿Hay algo más que pudiera hacer? Reportar ha sido una buena opción, pero Ale también podría mostrar su apoyo a su amiga para que se sienta mejor. Una palabra amable, o un rechazo explícito de los comentarios negativos puede marcar la diferencia (además de animar al resto a actuar).</a:t>
            </a:r>
          </a:p>
          <a:p>
            <a:endParaRPr lang="es-ES" dirty="0"/>
          </a:p>
          <a:p>
            <a:r>
              <a:rPr lang="es-ES" dirty="0"/>
              <a:t>Yendo un poco más allá, ¿qué importa cómo baile su amiga? Parece que baila muy bien, pero es que aunque lo hiciera fatal, sigue teniendo derecho a divertirse y expresarse como le apetezca. Merece respeto, nadie tiene por qué burlarse de ella, meterse con sus gustos o sus bailes. ¿Os haría gracia que alguien os hiciera algo así?</a:t>
            </a:r>
          </a:p>
          <a:p>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8</a:t>
            </a:fld>
            <a:endParaRPr lang="es-ES"/>
          </a:p>
        </p:txBody>
      </p:sp>
    </p:spTree>
    <p:extLst>
      <p:ext uri="{BB962C8B-B14F-4D97-AF65-F5344CB8AC3E}">
        <p14:creationId xmlns:p14="http://schemas.microsoft.com/office/powerpoint/2010/main" val="8815858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¿Qué podemos aprender de la situación que ha vivido Ale?</a:t>
            </a:r>
          </a:p>
          <a:p>
            <a:endParaRPr lang="es-ES" dirty="0"/>
          </a:p>
          <a:p>
            <a:r>
              <a:rPr lang="es-ES" dirty="0"/>
              <a:t>¿Sabías que casi dos estudiantes por clase sufren acoso escolar en España?*</a:t>
            </a:r>
          </a:p>
          <a:p>
            <a:r>
              <a:rPr lang="es-ES" dirty="0"/>
              <a:t>*Es un dato del I Estudio sobre el acoso escolar y el ciberacoso en España en la infancia y la adolescencia de la Universidad Complutense de Madrid junto a la Fundación </a:t>
            </a:r>
            <a:r>
              <a:rPr lang="es-ES" dirty="0" err="1"/>
              <a:t>ColaCao</a:t>
            </a:r>
            <a:r>
              <a:rPr lang="es-ES" dirty="0"/>
              <a:t> </a:t>
            </a:r>
            <a:r>
              <a:rPr lang="es-ES_tradnl" sz="1200" u="sng" kern="1200" dirty="0">
                <a:solidFill>
                  <a:schemeClr val="tx1"/>
                </a:solidFill>
                <a:effectLst/>
                <a:latin typeface="+mn-lt"/>
                <a:ea typeface="+mn-ea"/>
                <a:cs typeface="+mn-cs"/>
                <a:hlinkClick r:id="rId3"/>
              </a:rPr>
              <a:t>https://www.ucm.es/i-estudio-acoso-escolar-ciberacoso-espana</a:t>
            </a:r>
            <a:endParaRPr lang="es-ES" dirty="0"/>
          </a:p>
          <a:p>
            <a:endParaRPr lang="es-ES" dirty="0"/>
          </a:p>
          <a:p>
            <a:r>
              <a:rPr lang="es-ES" dirty="0"/>
              <a:t>¿Cuántos de vosotros conocéis una situación donde una persona haya recibido comentarios ofensivos? </a:t>
            </a:r>
          </a:p>
          <a:p>
            <a:endParaRPr lang="es-ES" dirty="0"/>
          </a:p>
          <a:p>
            <a:r>
              <a:rPr lang="es-ES" dirty="0"/>
              <a:t>Todos tenemos nuestra parte de responsabilidad en estos casos, y actuar es muy importante, por eso debemos tener en cuenta una serie de recomendaciones:</a:t>
            </a:r>
          </a:p>
          <a:p>
            <a:pPr marL="171450" indent="-171450">
              <a:buFontTx/>
              <a:buChar char="-"/>
            </a:pPr>
            <a:r>
              <a:rPr lang="es-ES" dirty="0"/>
              <a:t>Todos somos diferentes, pero tenemos los mismos derechos y deberes. Trata siempre con respeto a los/as demás en el entorno físico y virtual.</a:t>
            </a:r>
          </a:p>
          <a:p>
            <a:pPr marL="171450" indent="-171450">
              <a:buFontTx/>
              <a:buChar char="-"/>
            </a:pPr>
            <a:r>
              <a:rPr lang="es-ES" dirty="0"/>
              <a:t>Muestra tu apoyo, aunque sea en privado, a las personas que estén sufriendo situaciones de aislamiento, burlas o comentarios inadecuados. Una palabra de apoyo puede marcar la diferencia.</a:t>
            </a:r>
          </a:p>
          <a:p>
            <a:pPr marL="171450" indent="-171450">
              <a:buFontTx/>
              <a:buChar char="-"/>
            </a:pPr>
            <a:r>
              <a:rPr lang="es-ES" dirty="0"/>
              <a:t>Reporta los comentarios o imágenes inapropiados que puedas ver. Ayuda a construir una Internet más respetuosa, mejor.</a:t>
            </a:r>
          </a:p>
          <a:p>
            <a:pPr marL="171450" indent="-171450">
              <a:buFontTx/>
              <a:buChar char="-"/>
            </a:pPr>
            <a:r>
              <a:rPr lang="es-ES" dirty="0"/>
              <a:t>Habla con una persona adulta de confianza, en tu familia o con algún profesor, y si lo necesitas puedes contar con el teléfono 017 de Tu Ayuda en Ciberseguridad de INCIBE.</a:t>
            </a:r>
          </a:p>
          <a:p>
            <a:pPr marL="0" indent="0">
              <a:buFontTx/>
              <a:buNone/>
            </a:pPr>
            <a:endParaRPr lang="es-ES" dirty="0"/>
          </a:p>
        </p:txBody>
      </p:sp>
      <p:sp>
        <p:nvSpPr>
          <p:cNvPr id="4" name="Marcador de número de diapositiva 3"/>
          <p:cNvSpPr>
            <a:spLocks noGrp="1"/>
          </p:cNvSpPr>
          <p:nvPr>
            <p:ph type="sldNum" sz="quarter" idx="5"/>
          </p:nvPr>
        </p:nvSpPr>
        <p:spPr/>
        <p:txBody>
          <a:bodyPr/>
          <a:lstStyle/>
          <a:p>
            <a:fld id="{F72C19B9-E5F7-431C-8ED2-0BA9A6F57E26}" type="slidenum">
              <a:rPr lang="es-ES" smtClean="0"/>
              <a:t>9</a:t>
            </a:fld>
            <a:endParaRPr lang="es-ES"/>
          </a:p>
        </p:txBody>
      </p:sp>
    </p:spTree>
    <p:extLst>
      <p:ext uri="{BB962C8B-B14F-4D97-AF65-F5344CB8AC3E}">
        <p14:creationId xmlns:p14="http://schemas.microsoft.com/office/powerpoint/2010/main" val="8132572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685800" y="1143000"/>
            <a:ext cx="5486400" cy="3086100"/>
          </a:xfrm>
        </p:spPr>
      </p:sp>
      <p:sp>
        <p:nvSpPr>
          <p:cNvPr id="3" name="Marcador de notas 2"/>
          <p:cNvSpPr>
            <a:spLocks noGrp="1"/>
          </p:cNvSpPr>
          <p:nvPr>
            <p:ph type="body" idx="1"/>
          </p:nvPr>
        </p:nvSpPr>
        <p:spPr/>
        <p:txBody>
          <a:bodyPr/>
          <a:lstStyle/>
          <a:p>
            <a:r>
              <a:rPr lang="es-ES" dirty="0"/>
              <a:t>Otra situación, la dieta de los </a:t>
            </a:r>
            <a:r>
              <a:rPr lang="es-ES" dirty="0" err="1"/>
              <a:t>influencers</a:t>
            </a:r>
            <a:r>
              <a:rPr lang="es-ES" dirty="0"/>
              <a:t>.</a:t>
            </a:r>
          </a:p>
        </p:txBody>
      </p:sp>
      <p:sp>
        <p:nvSpPr>
          <p:cNvPr id="4" name="Marcador de número de diapositiva 3"/>
          <p:cNvSpPr>
            <a:spLocks noGrp="1"/>
          </p:cNvSpPr>
          <p:nvPr>
            <p:ph type="sldNum" sz="quarter" idx="5"/>
          </p:nvPr>
        </p:nvSpPr>
        <p:spPr/>
        <p:txBody>
          <a:bodyPr/>
          <a:lstStyle/>
          <a:p>
            <a:fld id="{F72C19B9-E5F7-431C-8ED2-0BA9A6F57E26}" type="slidenum">
              <a:rPr lang="es-ES" smtClean="0"/>
              <a:t>10</a:t>
            </a:fld>
            <a:endParaRPr lang="es-ES"/>
          </a:p>
        </p:txBody>
      </p:sp>
    </p:spTree>
    <p:extLst>
      <p:ext uri="{BB962C8B-B14F-4D97-AF65-F5344CB8AC3E}">
        <p14:creationId xmlns:p14="http://schemas.microsoft.com/office/powerpoint/2010/main" val="197552479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6.png"/><Relationship Id="rId1" Type="http://schemas.openxmlformats.org/officeDocument/2006/relationships/slideMaster" Target="../slideMasters/slideMaster1.xml"/><Relationship Id="rId4" Type="http://schemas.openxmlformats.org/officeDocument/2006/relationships/image" Target="../media/image2.jpe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13" name="Grupo 12">
            <a:extLst>
              <a:ext uri="{FF2B5EF4-FFF2-40B4-BE49-F238E27FC236}">
                <a16:creationId xmlns:a16="http://schemas.microsoft.com/office/drawing/2014/main" id="{6D0A6440-6C89-4FD0-8D6A-0A259D143824}"/>
              </a:ext>
            </a:extLst>
          </p:cNvPr>
          <p:cNvGrpSpPr/>
          <p:nvPr userDrawn="1"/>
        </p:nvGrpSpPr>
        <p:grpSpPr>
          <a:xfrm>
            <a:off x="0" y="5861933"/>
            <a:ext cx="12192000" cy="980229"/>
            <a:chOff x="1" y="6107453"/>
            <a:chExt cx="9138120" cy="734699"/>
          </a:xfrm>
        </p:grpSpPr>
        <p:pic>
          <p:nvPicPr>
            <p:cNvPr id="14" name="Imagen 13">
              <a:extLst>
                <a:ext uri="{FF2B5EF4-FFF2-40B4-BE49-F238E27FC236}">
                  <a16:creationId xmlns:a16="http://schemas.microsoft.com/office/drawing/2014/main" id="{9AD91A51-2E07-4AE1-97CC-D86FD54040C3}"/>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6107453"/>
              <a:ext cx="3528844" cy="734698"/>
            </a:xfrm>
            <a:prstGeom prst="rect">
              <a:avLst/>
            </a:prstGeom>
          </p:spPr>
        </p:pic>
        <p:pic>
          <p:nvPicPr>
            <p:cNvPr id="15" name="Imagen 14">
              <a:extLst>
                <a:ext uri="{FF2B5EF4-FFF2-40B4-BE49-F238E27FC236}">
                  <a16:creationId xmlns:a16="http://schemas.microsoft.com/office/drawing/2014/main" id="{AD322B87-7539-4B94-8EF8-0F7565862806}"/>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525886" y="6107454"/>
              <a:ext cx="5612235" cy="734698"/>
            </a:xfrm>
            <a:prstGeom prst="rect">
              <a:avLst/>
            </a:prstGeom>
          </p:spPr>
        </p:pic>
      </p:grpSp>
      <p:pic>
        <p:nvPicPr>
          <p:cNvPr id="11" name="Imagen 10">
            <a:extLst>
              <a:ext uri="{FF2B5EF4-FFF2-40B4-BE49-F238E27FC236}">
                <a16:creationId xmlns:a16="http://schemas.microsoft.com/office/drawing/2014/main" id="{46BC77CE-F93B-47EB-9013-EF9AA95D0E5B}"/>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6876" y="233969"/>
            <a:ext cx="5400000" cy="4780538"/>
          </a:xfrm>
          <a:prstGeom prst="rect">
            <a:avLst/>
          </a:prstGeom>
        </p:spPr>
      </p:pic>
      <p:sp>
        <p:nvSpPr>
          <p:cNvPr id="2" name="Title 1"/>
          <p:cNvSpPr>
            <a:spLocks noGrp="1"/>
          </p:cNvSpPr>
          <p:nvPr>
            <p:ph type="ctrTitle"/>
          </p:nvPr>
        </p:nvSpPr>
        <p:spPr>
          <a:xfrm>
            <a:off x="6095999" y="432262"/>
            <a:ext cx="5915892" cy="4582245"/>
          </a:xfrm>
        </p:spPr>
        <p:txBody>
          <a:bodyPr anchor="ctr"/>
          <a:lstStyle>
            <a:lvl1pPr algn="ctr">
              <a:defRPr sz="6000"/>
            </a:lvl1pPr>
          </a:lstStyle>
          <a:p>
            <a:r>
              <a:rPr lang="es-ES" dirty="0"/>
              <a:t>Haga clic para modificar el estilo de título del patrón</a:t>
            </a:r>
            <a:endParaRPr lang="en-US" dirty="0"/>
          </a:p>
        </p:txBody>
      </p:sp>
      <p:sp>
        <p:nvSpPr>
          <p:cNvPr id="3" name="Subtitle 2"/>
          <p:cNvSpPr>
            <a:spLocks noGrp="1"/>
          </p:cNvSpPr>
          <p:nvPr>
            <p:ph type="subTitle" idx="1"/>
          </p:nvPr>
        </p:nvSpPr>
        <p:spPr>
          <a:xfrm>
            <a:off x="180109" y="5114010"/>
            <a:ext cx="11831782" cy="648420"/>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Tree>
    <p:extLst>
      <p:ext uri="{BB962C8B-B14F-4D97-AF65-F5344CB8AC3E}">
        <p14:creationId xmlns:p14="http://schemas.microsoft.com/office/powerpoint/2010/main" val="552720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dirty="0"/>
              <a:t>Editar los estilos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US" dirty="0"/>
          </a:p>
        </p:txBody>
      </p:sp>
      <p:pic>
        <p:nvPicPr>
          <p:cNvPr id="8" name="Imagen 7">
            <a:extLst>
              <a:ext uri="{FF2B5EF4-FFF2-40B4-BE49-F238E27FC236}">
                <a16:creationId xmlns:a16="http://schemas.microsoft.com/office/drawing/2014/main" id="{AFC62E3C-B56E-43A2-819F-5DEB3780BE7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62" y="136533"/>
            <a:ext cx="1497264" cy="1325505"/>
          </a:xfrm>
          <a:prstGeom prst="rect">
            <a:avLst/>
          </a:prstGeom>
        </p:spPr>
      </p:pic>
    </p:spTree>
    <p:extLst>
      <p:ext uri="{BB962C8B-B14F-4D97-AF65-F5344CB8AC3E}">
        <p14:creationId xmlns:p14="http://schemas.microsoft.com/office/powerpoint/2010/main" val="831497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pic>
        <p:nvPicPr>
          <p:cNvPr id="7" name="Imagen 6">
            <a:extLst>
              <a:ext uri="{FF2B5EF4-FFF2-40B4-BE49-F238E27FC236}">
                <a16:creationId xmlns:a16="http://schemas.microsoft.com/office/drawing/2014/main" id="{F10BE5DE-1045-4AE2-9B39-DF486525C65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62" y="136533"/>
            <a:ext cx="1497264" cy="1325505"/>
          </a:xfrm>
          <a:prstGeom prst="rect">
            <a:avLst/>
          </a:prstGeom>
        </p:spPr>
      </p:pic>
    </p:spTree>
    <p:extLst>
      <p:ext uri="{BB962C8B-B14F-4D97-AF65-F5344CB8AC3E}">
        <p14:creationId xmlns:p14="http://schemas.microsoft.com/office/powerpoint/2010/main" val="31504724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F962D675-E2D7-4A59-ADE1-87145B33A64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09462" y="136533"/>
            <a:ext cx="1497264" cy="1325505"/>
          </a:xfrm>
          <a:prstGeom prst="rect">
            <a:avLst/>
          </a:prstGeom>
        </p:spPr>
      </p:pic>
    </p:spTree>
    <p:extLst>
      <p:ext uri="{BB962C8B-B14F-4D97-AF65-F5344CB8AC3E}">
        <p14:creationId xmlns:p14="http://schemas.microsoft.com/office/powerpoint/2010/main" val="29372107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831851" y="5428216"/>
            <a:ext cx="10515600" cy="1195823"/>
          </a:xfrm>
        </p:spPr>
        <p:txBody>
          <a:bodyPr anchor="ctr"/>
          <a:lstStyle>
            <a:lvl1pPr algn="ctr">
              <a:defRPr sz="6000"/>
            </a:lvl1pPr>
          </a:lstStyle>
          <a:p>
            <a:r>
              <a:rPr lang="es-ES" dirty="0"/>
              <a:t>Haga clic para modificar el estilo de título del patrón</a:t>
            </a:r>
            <a:endParaRPr lang="en-US" dirty="0"/>
          </a:p>
        </p:txBody>
      </p:sp>
      <p:pic>
        <p:nvPicPr>
          <p:cNvPr id="4" name="Imagen 3">
            <a:extLst>
              <a:ext uri="{FF2B5EF4-FFF2-40B4-BE49-F238E27FC236}">
                <a16:creationId xmlns:a16="http://schemas.microsoft.com/office/drawing/2014/main" id="{843D69AA-11EA-4263-BA2E-690965D6F7E5}"/>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396001" y="502408"/>
            <a:ext cx="5400000" cy="4801899"/>
          </a:xfrm>
          <a:prstGeom prst="rect">
            <a:avLst/>
          </a:prstGeom>
        </p:spPr>
      </p:pic>
    </p:spTree>
    <p:extLst>
      <p:ext uri="{BB962C8B-B14F-4D97-AF65-F5344CB8AC3E}">
        <p14:creationId xmlns:p14="http://schemas.microsoft.com/office/powerpoint/2010/main" val="629972161"/>
      </p:ext>
    </p:extLst>
  </p:cSld>
  <p:clrMapOvr>
    <a:masterClrMapping/>
  </p:clrMapOvr>
  <p:extLst>
    <p:ext uri="{DCECCB84-F9BA-43D5-87BE-67443E8EF086}">
      <p15:sldGuideLst xmlns:p15="http://schemas.microsoft.com/office/powerpoint/2012/main">
        <p15:guide id="1"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Diseño personalizado">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0022F3C0-9DE7-444F-9D2D-EBFD40013728}"/>
              </a:ext>
            </a:extLst>
          </p:cNvPr>
          <p:cNvSpPr>
            <a:spLocks noGrp="1"/>
          </p:cNvSpPr>
          <p:nvPr>
            <p:ph type="ctrTitle"/>
          </p:nvPr>
        </p:nvSpPr>
        <p:spPr>
          <a:xfrm>
            <a:off x="286875" y="341256"/>
            <a:ext cx="11500572" cy="451224"/>
          </a:xfrm>
        </p:spPr>
        <p:txBody>
          <a:bodyPr anchor="ctr">
            <a:normAutofit/>
          </a:bodyPr>
          <a:lstStyle>
            <a:lvl1pPr algn="ctr">
              <a:defRPr sz="3200"/>
            </a:lvl1pPr>
          </a:lstStyle>
          <a:p>
            <a:r>
              <a:rPr lang="es-ES" dirty="0"/>
              <a:t>Haga clic para modificar el estilo de título del patrón</a:t>
            </a:r>
            <a:endParaRPr lang="en-US" dirty="0"/>
          </a:p>
        </p:txBody>
      </p:sp>
      <p:sp>
        <p:nvSpPr>
          <p:cNvPr id="9" name="Subtitle 2">
            <a:extLst>
              <a:ext uri="{FF2B5EF4-FFF2-40B4-BE49-F238E27FC236}">
                <a16:creationId xmlns:a16="http://schemas.microsoft.com/office/drawing/2014/main" id="{467431CC-B748-4A77-B32F-B31E16E8797C}"/>
              </a:ext>
            </a:extLst>
          </p:cNvPr>
          <p:cNvSpPr txBox="1">
            <a:spLocks/>
          </p:cNvSpPr>
          <p:nvPr userDrawn="1"/>
        </p:nvSpPr>
        <p:spPr>
          <a:xfrm>
            <a:off x="4314305" y="2615733"/>
            <a:ext cx="7473140" cy="1277388"/>
          </a:xfrm>
          <a:prstGeom prst="rect">
            <a:avLst/>
          </a:prstGeom>
        </p:spPr>
        <p:txBody>
          <a:bodyPr vert="horz" lIns="91440" tIns="45720" rIns="91440" bIns="45720" rtlCol="0" anchor="ctr">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rgbClr val="004494"/>
                </a:solidFill>
                <a:latin typeface="Karla Medium" panose="020B0004030503030003"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004494"/>
                </a:solidFill>
                <a:latin typeface="Karla Medium" panose="020B0004030503030003"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004494"/>
                </a:solidFill>
                <a:latin typeface="Karla Medium" panose="020B0004030503030003"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004494"/>
                </a:solidFill>
                <a:latin typeface="Karla Medium" panose="020B0004030503030003"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004494"/>
                </a:solidFill>
                <a:latin typeface="Karla Medium" panose="020B0004030503030003"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S" sz="4800" dirty="0"/>
              <a:t>¡Muchas gracias!</a:t>
            </a:r>
            <a:endParaRPr lang="en-US" sz="4800" dirty="0"/>
          </a:p>
        </p:txBody>
      </p:sp>
      <p:pic>
        <p:nvPicPr>
          <p:cNvPr id="10" name="Imagen 9">
            <a:extLst>
              <a:ext uri="{FF2B5EF4-FFF2-40B4-BE49-F238E27FC236}">
                <a16:creationId xmlns:a16="http://schemas.microsoft.com/office/drawing/2014/main" id="{7B1D8E53-28D6-48FB-8A51-796D545232F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18377" y="1116708"/>
            <a:ext cx="3068371" cy="4275438"/>
          </a:xfrm>
          <a:prstGeom prst="rect">
            <a:avLst/>
          </a:prstGeom>
        </p:spPr>
      </p:pic>
      <p:grpSp>
        <p:nvGrpSpPr>
          <p:cNvPr id="12" name="Grupo 11">
            <a:extLst>
              <a:ext uri="{FF2B5EF4-FFF2-40B4-BE49-F238E27FC236}">
                <a16:creationId xmlns:a16="http://schemas.microsoft.com/office/drawing/2014/main" id="{26C32C99-8FE8-49A5-8A2C-B005F43621BF}"/>
              </a:ext>
            </a:extLst>
          </p:cNvPr>
          <p:cNvGrpSpPr/>
          <p:nvPr userDrawn="1"/>
        </p:nvGrpSpPr>
        <p:grpSpPr>
          <a:xfrm>
            <a:off x="0" y="5861933"/>
            <a:ext cx="12192000" cy="980229"/>
            <a:chOff x="1" y="6107453"/>
            <a:chExt cx="9138120" cy="734699"/>
          </a:xfrm>
        </p:grpSpPr>
        <p:pic>
          <p:nvPicPr>
            <p:cNvPr id="13" name="Imagen 12">
              <a:extLst>
                <a:ext uri="{FF2B5EF4-FFF2-40B4-BE49-F238E27FC236}">
                  <a16:creationId xmlns:a16="http://schemas.microsoft.com/office/drawing/2014/main" id="{477BD9CA-4DD6-4DB2-81B5-704C595B1364}"/>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 y="6107453"/>
              <a:ext cx="3528844" cy="734698"/>
            </a:xfrm>
            <a:prstGeom prst="rect">
              <a:avLst/>
            </a:prstGeom>
          </p:spPr>
        </p:pic>
        <p:pic>
          <p:nvPicPr>
            <p:cNvPr id="14" name="Imagen 13">
              <a:extLst>
                <a:ext uri="{FF2B5EF4-FFF2-40B4-BE49-F238E27FC236}">
                  <a16:creationId xmlns:a16="http://schemas.microsoft.com/office/drawing/2014/main" id="{F2F05273-C2C0-4892-83BD-788534AEFF1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3525886" y="6107454"/>
              <a:ext cx="5612235" cy="734698"/>
            </a:xfrm>
            <a:prstGeom prst="rect">
              <a:avLst/>
            </a:prstGeom>
          </p:spPr>
        </p:pic>
      </p:grpSp>
      <p:sp>
        <p:nvSpPr>
          <p:cNvPr id="4" name="Subtitle 2">
            <a:extLst>
              <a:ext uri="{FF2B5EF4-FFF2-40B4-BE49-F238E27FC236}">
                <a16:creationId xmlns:a16="http://schemas.microsoft.com/office/drawing/2014/main" id="{464CC79D-7EEE-49C4-B68B-1C043CFA78DD}"/>
              </a:ext>
            </a:extLst>
          </p:cNvPr>
          <p:cNvSpPr>
            <a:spLocks noGrp="1"/>
          </p:cNvSpPr>
          <p:nvPr>
            <p:ph type="subTitle" idx="1"/>
          </p:nvPr>
        </p:nvSpPr>
        <p:spPr>
          <a:xfrm>
            <a:off x="286877" y="5439724"/>
            <a:ext cx="11500571" cy="451224"/>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Tree>
    <p:extLst>
      <p:ext uri="{BB962C8B-B14F-4D97-AF65-F5344CB8AC3E}">
        <p14:creationId xmlns:p14="http://schemas.microsoft.com/office/powerpoint/2010/main" val="44322359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019992" y="136525"/>
            <a:ext cx="9762546" cy="1325563"/>
          </a:xfrm>
          <a:prstGeom prst="rect">
            <a:avLst/>
          </a:prstGeom>
        </p:spPr>
        <p:txBody>
          <a:bodyPr vert="horz" lIns="91440" tIns="45720" rIns="91440" bIns="45720" rtlCol="0" anchor="ctr">
            <a:noAutofit/>
          </a:bodyPr>
          <a:lstStyle/>
          <a:p>
            <a:pPr lvl="0"/>
            <a:r>
              <a:rPr lang="es-ES" dirty="0"/>
              <a:t>Haga clic para modificar el estilo de título del patrón</a:t>
            </a:r>
            <a:endParaRPr lang="en-US" dirty="0"/>
          </a:p>
        </p:txBody>
      </p:sp>
      <p:sp>
        <p:nvSpPr>
          <p:cNvPr id="3" name="Text Placeholder 2"/>
          <p:cNvSpPr>
            <a:spLocks noGrp="1"/>
          </p:cNvSpPr>
          <p:nvPr>
            <p:ph type="body" idx="1"/>
          </p:nvPr>
        </p:nvSpPr>
        <p:spPr>
          <a:xfrm>
            <a:off x="409462" y="1825625"/>
            <a:ext cx="11373076" cy="4741430"/>
          </a:xfrm>
          <a:prstGeom prst="rect">
            <a:avLst/>
          </a:prstGeom>
        </p:spPr>
        <p:txBody>
          <a:bodyPr vert="horz" lIns="91440" tIns="45720" rIns="91440" bIns="45720" rtlCol="0">
            <a:normAutofit/>
          </a:bodyPr>
          <a:lstStyle/>
          <a:p>
            <a:pPr lvl="0"/>
            <a:r>
              <a:rPr lang="es-ES"/>
              <a:t>Editar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Tree>
    <p:extLst>
      <p:ext uri="{BB962C8B-B14F-4D97-AF65-F5344CB8AC3E}">
        <p14:creationId xmlns:p14="http://schemas.microsoft.com/office/powerpoint/2010/main" val="3552323624"/>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5" r:id="rId3"/>
    <p:sldLayoutId id="2147483676" r:id="rId4"/>
    <p:sldLayoutId id="2147483681" r:id="rId5"/>
    <p:sldLayoutId id="2147483682" r:id="rId6"/>
  </p:sldLayoutIdLst>
  <p:txStyles>
    <p:titleStyle>
      <a:lvl1pPr algn="l" defTabSz="914400" rtl="0" eaLnBrk="1" latinLnBrk="0" hangingPunct="1">
        <a:lnSpc>
          <a:spcPct val="90000"/>
        </a:lnSpc>
        <a:spcBef>
          <a:spcPct val="0"/>
        </a:spcBef>
        <a:buNone/>
        <a:defRPr lang="en-US" sz="4000" kern="1200" dirty="0">
          <a:solidFill>
            <a:srgbClr val="00005B"/>
          </a:solidFill>
          <a:latin typeface="Karla ExtraBold" panose="020B00040305030300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smtClean="0">
          <a:solidFill>
            <a:srgbClr val="004494"/>
          </a:solidFill>
          <a:latin typeface="Karla Medium" panose="020B000403050303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smtClean="0">
          <a:solidFill>
            <a:srgbClr val="004494"/>
          </a:solidFill>
          <a:latin typeface="Karla Medium" panose="020B000403050303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smtClean="0">
          <a:solidFill>
            <a:srgbClr val="004494"/>
          </a:solidFill>
          <a:latin typeface="Karla Medium" panose="020B000403050303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smtClean="0">
          <a:solidFill>
            <a:srgbClr val="004494"/>
          </a:solidFill>
          <a:latin typeface="Karla Medium" panose="020B000403050303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004494"/>
          </a:solidFill>
          <a:latin typeface="Karla Medium" panose="020B000403050303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zSNmAWg--h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13.xml"/><Relationship Id="rId5" Type="http://schemas.openxmlformats.org/officeDocument/2006/relationships/slide" Target="slide14.xml"/><Relationship Id="rId4" Type="http://schemas.openxmlformats.org/officeDocument/2006/relationships/slide" Target="slide15.xml"/></Relationships>
</file>

<file path=ppt/slides/_rels/slide13.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youtube.com/watch?v=_2zusr7oNFw" TargetMode="External"/></Relationships>
</file>

<file path=ppt/slides/_rels/slide14.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youtube.com/watch?v=j4cokRMtTGc" TargetMode="External"/></Relationships>
</file>

<file path=ppt/slides/_rels/slide15.xml.rels><?xml version="1.0" encoding="UTF-8" standalone="yes"?>
<Relationships xmlns="http://schemas.openxmlformats.org/package/2006/relationships"><Relationship Id="rId3" Type="http://schemas.openxmlformats.org/officeDocument/2006/relationships/slide" Target="slide16.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hyperlink" Target="https://www.youtube.com/watch?v=lZbNdcYQio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youtu.be/Cqp3EVwIsjA"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20.xml"/><Relationship Id="rId5" Type="http://schemas.openxmlformats.org/officeDocument/2006/relationships/slide" Target="slide21.xml"/><Relationship Id="rId4" Type="http://schemas.openxmlformats.org/officeDocument/2006/relationships/slide" Target="slide2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youtube.com/watch?v=bCk23p-9Hws" TargetMode="External"/></Relationships>
</file>

<file path=ppt/slides/_rels/slide21.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youtube.com/watch?v=tTcjyZdUAXs" TargetMode="External"/></Relationships>
</file>

<file path=ppt/slides/_rels/slide22.xml.rels><?xml version="1.0" encoding="UTF-8" standalone="yes"?>
<Relationships xmlns="http://schemas.openxmlformats.org/package/2006/relationships"><Relationship Id="rId3" Type="http://schemas.openxmlformats.org/officeDocument/2006/relationships/slide" Target="slide23.xm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hyperlink" Target="https://www.youtube.com/watch?v=7U_kPRfxXBM"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hyperlink" Target="https://www.youtube.com/watch?v=euicCKElK0I"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slide" Target="slide27.xml"/><Relationship Id="rId5" Type="http://schemas.openxmlformats.org/officeDocument/2006/relationships/slide" Target="slide28.xml"/><Relationship Id="rId4" Type="http://schemas.openxmlformats.org/officeDocument/2006/relationships/slide" Target="slide29.xml"/></Relationships>
</file>

<file path=ppt/slides/_rels/slide27.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youtube.com/watch?v=6rgr3k1AoBo" TargetMode="External"/></Relationships>
</file>

<file path=ppt/slides/_rels/slide28.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youtube.com/watch?v=NjHDmVPPox0" TargetMode="External"/></Relationships>
</file>

<file path=ppt/slides/_rels/slide29.xml.rels><?xml version="1.0" encoding="UTF-8" standalone="yes"?>
<Relationships xmlns="http://schemas.openxmlformats.org/package/2006/relationships"><Relationship Id="rId3" Type="http://schemas.openxmlformats.org/officeDocument/2006/relationships/slide" Target="slide30.xml"/><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s://www.youtube.com/watch?v=8YDcCFLZcNA"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hyperlink" Target="https://www.youtube.com/watch?v=N5pNEQv4Z14" TargetMode="External"/><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FSl1_mkx2AQ"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12.jpe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8.xml"/></Relationships>
</file>

<file path=ppt/slides/_rels/slide6.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tlEuakvouRk" TargetMode="External"/></Relationships>
</file>

<file path=ppt/slides/_rels/slide7.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VW7bS-wOBa0" TargetMode="External"/></Relationships>
</file>

<file path=ppt/slides/_rels/slide8.xml.rels><?xml version="1.0" encoding="UTF-8" standalone="yes"?>
<Relationships xmlns="http://schemas.openxmlformats.org/package/2006/relationships"><Relationship Id="rId3" Type="http://schemas.openxmlformats.org/officeDocument/2006/relationships/slide" Target="slide9.xm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https://www.youtube.com/watch?v=Pfu7-80Fqpk"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79E879-B551-452D-9256-71CBEEC0A3FF}"/>
              </a:ext>
            </a:extLst>
          </p:cNvPr>
          <p:cNvSpPr>
            <a:spLocks noGrp="1"/>
          </p:cNvSpPr>
          <p:nvPr>
            <p:ph type="ctrTitle"/>
          </p:nvPr>
        </p:nvSpPr>
        <p:spPr/>
        <p:txBody>
          <a:bodyPr/>
          <a:lstStyle/>
          <a:p>
            <a:r>
              <a:rPr lang="es-ES" dirty="0"/>
              <a:t>Piensa, conecta y elige tu camino en Internet</a:t>
            </a:r>
          </a:p>
        </p:txBody>
      </p:sp>
      <p:sp>
        <p:nvSpPr>
          <p:cNvPr id="3" name="Subtítulo 2">
            <a:extLst>
              <a:ext uri="{FF2B5EF4-FFF2-40B4-BE49-F238E27FC236}">
                <a16:creationId xmlns:a16="http://schemas.microsoft.com/office/drawing/2014/main" id="{7F45CE6D-1AEF-4085-9496-283C617DCBB2}"/>
              </a:ext>
            </a:extLst>
          </p:cNvPr>
          <p:cNvSpPr>
            <a:spLocks noGrp="1"/>
          </p:cNvSpPr>
          <p:nvPr>
            <p:ph type="subTitle" idx="1"/>
          </p:nvPr>
        </p:nvSpPr>
        <p:spPr>
          <a:xfrm>
            <a:off x="1739162" y="5201179"/>
            <a:ext cx="8625427" cy="801769"/>
          </a:xfrm>
        </p:spPr>
        <p:txBody>
          <a:bodyPr anchor="ctr">
            <a:normAutofit/>
          </a:bodyPr>
          <a:lstStyle/>
          <a:p>
            <a:r>
              <a:rPr lang="es-ES" sz="3200" dirty="0"/>
              <a:t>Día de Internet Segura 2025</a:t>
            </a:r>
          </a:p>
        </p:txBody>
      </p:sp>
    </p:spTree>
    <p:extLst>
      <p:ext uri="{BB962C8B-B14F-4D97-AF65-F5344CB8AC3E}">
        <p14:creationId xmlns:p14="http://schemas.microsoft.com/office/powerpoint/2010/main" val="3798323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dirty="0"/>
              <a:t>La dieta de los </a:t>
            </a:r>
            <a:r>
              <a:rPr lang="es-ES" i="1" dirty="0" err="1"/>
              <a:t>influencers</a:t>
            </a:r>
            <a:endParaRPr lang="es-ES" i="1" dirty="0"/>
          </a:p>
        </p:txBody>
      </p:sp>
    </p:spTree>
    <p:extLst>
      <p:ext uri="{BB962C8B-B14F-4D97-AF65-F5344CB8AC3E}">
        <p14:creationId xmlns:p14="http://schemas.microsoft.com/office/powerpoint/2010/main" val="1464106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descr="Enlace al vídeo de introducción al caso: &quot;La dieta de los influencers&quot;,  sobre contenidos perjudiciales">
            <a:hlinkClick r:id="rId3"/>
            <a:extLst>
              <a:ext uri="{FF2B5EF4-FFF2-40B4-BE49-F238E27FC236}">
                <a16:creationId xmlns:a16="http://schemas.microsoft.com/office/drawing/2014/main" id="{1B0A0ABA-57DF-4401-9596-E5DF8EEC9C73}"/>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18639" y="1825625"/>
            <a:ext cx="7754722"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a:xfrm>
            <a:off x="2019992" y="136525"/>
            <a:ext cx="9762546" cy="1325563"/>
          </a:xfrm>
        </p:spPr>
        <p:txBody>
          <a:bodyPr/>
          <a:lstStyle/>
          <a:p>
            <a:r>
              <a:rPr lang="es-ES" dirty="0"/>
              <a:t>La dieta de los </a:t>
            </a:r>
            <a:r>
              <a:rPr lang="es-ES" i="1" dirty="0" err="1"/>
              <a:t>influencers</a:t>
            </a:r>
            <a:endParaRPr lang="es-ES" i="1" dirty="0"/>
          </a:p>
        </p:txBody>
      </p:sp>
    </p:spTree>
    <p:extLst>
      <p:ext uri="{BB962C8B-B14F-4D97-AF65-F5344CB8AC3E}">
        <p14:creationId xmlns:p14="http://schemas.microsoft.com/office/powerpoint/2010/main" val="18490357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733721FA-BC5D-474C-B869-0AF008E389A5}"/>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14514" y="1825625"/>
            <a:ext cx="7762972" cy="4351338"/>
          </a:xfrm>
          <a:prstGeom prst="rect">
            <a:avLst/>
          </a:prstGeom>
        </p:spPr>
      </p:pic>
      <p:grpSp>
        <p:nvGrpSpPr>
          <p:cNvPr id="6" name="Grupo 5" descr="Opción a elegir:&#10;A. Se lo comento a mis padres &#10;B. Nos hace falta, me sumo&#10;C. No sé, no me fí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No sé, no me fío</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Nos hace falta, me sumo</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Se lo comento a mis padres</a:t>
              </a:r>
            </a:p>
          </p:txBody>
        </p:sp>
      </p:gr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La dieta de los </a:t>
            </a:r>
            <a:r>
              <a:rPr lang="es-ES" i="1" dirty="0" err="1"/>
              <a:t>influencers</a:t>
            </a:r>
            <a:endParaRPr lang="es-ES" i="1" dirty="0"/>
          </a:p>
        </p:txBody>
      </p:sp>
    </p:spTree>
    <p:extLst>
      <p:ext uri="{BB962C8B-B14F-4D97-AF65-F5344CB8AC3E}">
        <p14:creationId xmlns:p14="http://schemas.microsoft.com/office/powerpoint/2010/main" val="2897148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hlinkClick r:id="rId3" action="ppaction://hlinksldjump"/>
            <a:extLst>
              <a:ext uri="{FF2B5EF4-FFF2-40B4-BE49-F238E27FC236}">
                <a16:creationId xmlns:a16="http://schemas.microsoft.com/office/drawing/2014/main" id="{14DC37EB-417C-4D5D-8FEE-1B464C19FD0F}"/>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5" name="Marcador de contenido 4" descr="Desenlace A (Se lo comento a mis padres) al caso: La dieta de los influencers, sobre contenidos perjudiciales">
            <a:hlinkClick r:id="rId4"/>
            <a:extLst>
              <a:ext uri="{FF2B5EF4-FFF2-40B4-BE49-F238E27FC236}">
                <a16:creationId xmlns:a16="http://schemas.microsoft.com/office/drawing/2014/main" id="{D957732F-9F2F-4F63-AEA3-B69A105A9A7F}"/>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16327" y="1825625"/>
            <a:ext cx="7759346" cy="4351338"/>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Se lo comento a mis padres</a:t>
            </a:r>
          </a:p>
        </p:txBody>
      </p:sp>
    </p:spTree>
    <p:extLst>
      <p:ext uri="{BB962C8B-B14F-4D97-AF65-F5344CB8AC3E}">
        <p14:creationId xmlns:p14="http://schemas.microsoft.com/office/powerpoint/2010/main" val="38275160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219F4856-2711-412D-B06E-B080199A4168}"/>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B (Nos hace falta, me sumo) al caso: La dieta de los influencers, sobre contenidos perjudiciales">
            <a:hlinkClick r:id="rId4"/>
            <a:extLst>
              <a:ext uri="{FF2B5EF4-FFF2-40B4-BE49-F238E27FC236}">
                <a16:creationId xmlns:a16="http://schemas.microsoft.com/office/drawing/2014/main" id="{195FF464-297D-4FAB-8366-FC9B9687E689}"/>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16327" y="1825625"/>
            <a:ext cx="7759346" cy="4351338"/>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Nos hace falta, me sumo</a:t>
            </a:r>
          </a:p>
        </p:txBody>
      </p:sp>
    </p:spTree>
    <p:extLst>
      <p:ext uri="{BB962C8B-B14F-4D97-AF65-F5344CB8AC3E}">
        <p14:creationId xmlns:p14="http://schemas.microsoft.com/office/powerpoint/2010/main" val="16204230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61349F5A-A2DD-49D1-89C3-2274C786A36A}"/>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C (No sé, no me fío) al caso: La dieta de los influencers, sobre contenidos perjudiciales">
            <a:hlinkClick r:id="rId4"/>
            <a:extLst>
              <a:ext uri="{FF2B5EF4-FFF2-40B4-BE49-F238E27FC236}">
                <a16:creationId xmlns:a16="http://schemas.microsoft.com/office/drawing/2014/main" id="{B7676243-633D-4BA4-A279-212075FEFBCD}"/>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16327" y="1825625"/>
            <a:ext cx="7759346" cy="4351338"/>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No sé, no me fío</a:t>
            </a:r>
          </a:p>
        </p:txBody>
      </p:sp>
    </p:spTree>
    <p:extLst>
      <p:ext uri="{BB962C8B-B14F-4D97-AF65-F5344CB8AC3E}">
        <p14:creationId xmlns:p14="http://schemas.microsoft.com/office/powerpoint/2010/main" val="22410976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¿Sabías que las RRSS crean espacios que fomentan los trastornos de la conducta alimentaria?</a:t>
            </a:r>
          </a:p>
          <a:p>
            <a:endParaRPr lang="es-ES" dirty="0"/>
          </a:p>
          <a:p>
            <a:r>
              <a:rPr lang="es-ES" dirty="0"/>
              <a:t>No te dejes llevar por lo que veas online</a:t>
            </a:r>
          </a:p>
          <a:p>
            <a:r>
              <a:rPr lang="es-ES" dirty="0"/>
              <a:t>Confía siempre en tu familia</a:t>
            </a:r>
          </a:p>
          <a:p>
            <a:r>
              <a:rPr lang="es-ES" dirty="0"/>
              <a:t>Consulta con expertos</a:t>
            </a:r>
          </a:p>
          <a:p>
            <a:r>
              <a:rPr lang="es-ES" dirty="0"/>
              <a:t>Si algo es falso o peligroso, repórtalo</a:t>
            </a:r>
          </a:p>
        </p:txBody>
      </p:sp>
    </p:spTree>
    <p:extLst>
      <p:ext uri="{BB962C8B-B14F-4D97-AF65-F5344CB8AC3E}">
        <p14:creationId xmlns:p14="http://schemas.microsoft.com/office/powerpoint/2010/main" val="4490439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dirty="0"/>
              <a:t>Un grupo de chat bastante llamativo</a:t>
            </a:r>
            <a:endParaRPr lang="es-ES" i="1" dirty="0"/>
          </a:p>
        </p:txBody>
      </p:sp>
    </p:spTree>
    <p:extLst>
      <p:ext uri="{BB962C8B-B14F-4D97-AF65-F5344CB8AC3E}">
        <p14:creationId xmlns:p14="http://schemas.microsoft.com/office/powerpoint/2010/main" val="1048823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Enlace al vídeo de introducción al caso: &quot;Un grupo de chat bastante llamativo&quot;,  sobre comunidades peligrosas">
            <a:hlinkClick r:id="rId3"/>
            <a:extLst>
              <a:ext uri="{FF2B5EF4-FFF2-40B4-BE49-F238E27FC236}">
                <a16:creationId xmlns:a16="http://schemas.microsoft.com/office/drawing/2014/main" id="{4C91529B-045B-41AF-AEE3-8972299E7313}"/>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2210388" y="1825625"/>
            <a:ext cx="7762973"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a:xfrm>
            <a:off x="2019992" y="136525"/>
            <a:ext cx="9762546" cy="1325563"/>
          </a:xfrm>
        </p:spPr>
        <p:txBody>
          <a:bodyPr/>
          <a:lstStyle/>
          <a:p>
            <a:r>
              <a:rPr lang="es-ES" dirty="0"/>
              <a:t>Un grupo de chat bastante llamativo</a:t>
            </a:r>
            <a:endParaRPr lang="es-ES" i="1" dirty="0"/>
          </a:p>
        </p:txBody>
      </p:sp>
    </p:spTree>
    <p:extLst>
      <p:ext uri="{BB962C8B-B14F-4D97-AF65-F5344CB8AC3E}">
        <p14:creationId xmlns:p14="http://schemas.microsoft.com/office/powerpoint/2010/main" val="1738007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001540-5B0E-4D10-AE2D-35CCDF7F12E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214514" y="1806652"/>
            <a:ext cx="7762972" cy="4356534"/>
          </a:xfrm>
          <a:prstGeom prst="rect">
            <a:avLst/>
          </a:prstGeom>
        </p:spPr>
      </p:pic>
      <p:grpSp>
        <p:nvGrpSpPr>
          <p:cNvPr id="6" name="Grupo 5" descr="Opción a elegir:&#10;A. Se lo comento a mis padres &#10;B. Nos hace falta, me sumo&#10;C. No sé, no me fí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Primero uno y si mola, todos</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Vale, entramos juntos</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No me apetece entrar</a:t>
              </a:r>
            </a:p>
          </p:txBody>
        </p:sp>
      </p:gr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Un grupo de chat bastante llamativo</a:t>
            </a:r>
            <a:endParaRPr lang="es-ES" i="1" dirty="0"/>
          </a:p>
        </p:txBody>
      </p:sp>
    </p:spTree>
    <p:extLst>
      <p:ext uri="{BB962C8B-B14F-4D97-AF65-F5344CB8AC3E}">
        <p14:creationId xmlns:p14="http://schemas.microsoft.com/office/powerpoint/2010/main" val="1563346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a:extLst>
              <a:ext uri="{FF2B5EF4-FFF2-40B4-BE49-F238E27FC236}">
                <a16:creationId xmlns:a16="http://schemas.microsoft.com/office/drawing/2014/main" id="{2B6EB6D2-D715-4FDD-8599-F8E634C34D24}"/>
              </a:ext>
            </a:extLst>
          </p:cNvPr>
          <p:cNvSpPr txBox="1">
            <a:spLocks/>
          </p:cNvSpPr>
          <p:nvPr/>
        </p:nvSpPr>
        <p:spPr>
          <a:xfrm>
            <a:off x="414902" y="2869296"/>
            <a:ext cx="11373076" cy="377940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s-ES" sz="2800" kern="1200" smtClean="0">
                <a:solidFill>
                  <a:srgbClr val="004494"/>
                </a:solidFill>
                <a:latin typeface="Karla Medium" panose="020B00040305030300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s-ES" sz="2400" kern="1200" smtClean="0">
                <a:solidFill>
                  <a:srgbClr val="004494"/>
                </a:solidFill>
                <a:latin typeface="Karla Medium" panose="020B00040305030300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s-ES" sz="2000" kern="1200" smtClean="0">
                <a:solidFill>
                  <a:srgbClr val="004494"/>
                </a:solidFill>
                <a:latin typeface="Karla Medium" panose="020B00040305030300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s-ES" sz="1800" kern="1200" smtClean="0">
                <a:solidFill>
                  <a:srgbClr val="004494"/>
                </a:solidFill>
                <a:latin typeface="Karla Medium" panose="020B00040305030300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1800" kern="1200" dirty="0">
                <a:solidFill>
                  <a:srgbClr val="004494"/>
                </a:solidFill>
                <a:latin typeface="Karla Medium" panose="020B00040305030300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1200"/>
              </a:spcAft>
            </a:pPr>
            <a:r>
              <a:rPr lang="es-ES" dirty="0"/>
              <a:t>Vídeos de situaciones </a:t>
            </a:r>
            <a:r>
              <a:rPr lang="es-ES" dirty="0">
                <a:sym typeface="Wingdings" panose="05000000000000000000" pitchFamily="2" charset="2"/>
              </a:rPr>
              <a:t> decisión</a:t>
            </a:r>
            <a:endParaRPr lang="es-ES" dirty="0"/>
          </a:p>
          <a:p>
            <a:pPr>
              <a:spcAft>
                <a:spcPts val="1200"/>
              </a:spcAft>
            </a:pPr>
            <a:r>
              <a:rPr lang="es-ES" dirty="0"/>
              <a:t>Ficha imprimible opcional (para hacer en tu aula tras el taller)</a:t>
            </a:r>
          </a:p>
        </p:txBody>
      </p:sp>
      <p:pic>
        <p:nvPicPr>
          <p:cNvPr id="4" name="Imagen 3" descr="017, Tu Ayuda en Ciberseguridad de INCIBE">
            <a:extLst>
              <a:ext uri="{FF2B5EF4-FFF2-40B4-BE49-F238E27FC236}">
                <a16:creationId xmlns:a16="http://schemas.microsoft.com/office/drawing/2014/main" id="{F85ADCC8-5B44-4707-BA0A-5D9C6A78F50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9685436" y="1462088"/>
            <a:ext cx="1721545" cy="1558697"/>
          </a:xfrm>
          <a:prstGeom prst="rect">
            <a:avLst/>
          </a:prstGeom>
        </p:spPr>
      </p:pic>
      <p:sp>
        <p:nvSpPr>
          <p:cNvPr id="3" name="Marcador de contenido 2">
            <a:extLst>
              <a:ext uri="{FF2B5EF4-FFF2-40B4-BE49-F238E27FC236}">
                <a16:creationId xmlns:a16="http://schemas.microsoft.com/office/drawing/2014/main" id="{D248A56E-B329-4E0D-AE10-74A2142D94D1}"/>
              </a:ext>
            </a:extLst>
          </p:cNvPr>
          <p:cNvSpPr>
            <a:spLocks noGrp="1"/>
          </p:cNvSpPr>
          <p:nvPr>
            <p:ph idx="1"/>
          </p:nvPr>
        </p:nvSpPr>
        <p:spPr/>
        <p:txBody>
          <a:bodyPr>
            <a:normAutofit/>
          </a:bodyPr>
          <a:lstStyle/>
          <a:p>
            <a:pPr>
              <a:spcAft>
                <a:spcPts val="1200"/>
              </a:spcAft>
            </a:pPr>
            <a:r>
              <a:rPr lang="es-ES" dirty="0"/>
              <a:t>Dudas sobre ciberseguridad (problemas, prevención, </a:t>
            </a:r>
            <a:br>
              <a:rPr lang="es-ES" dirty="0"/>
            </a:br>
            <a:r>
              <a:rPr lang="es-ES" dirty="0"/>
              <a:t>materiales didácticos)</a:t>
            </a:r>
          </a:p>
        </p:txBody>
      </p:sp>
      <p:sp>
        <p:nvSpPr>
          <p:cNvPr id="2" name="Título 1">
            <a:extLst>
              <a:ext uri="{FF2B5EF4-FFF2-40B4-BE49-F238E27FC236}">
                <a16:creationId xmlns:a16="http://schemas.microsoft.com/office/drawing/2014/main" id="{4EC05F7E-29CA-4D58-9B99-D29C54DD9EBB}"/>
              </a:ext>
            </a:extLst>
          </p:cNvPr>
          <p:cNvSpPr>
            <a:spLocks noGrp="1"/>
          </p:cNvSpPr>
          <p:nvPr>
            <p:ph type="title"/>
          </p:nvPr>
        </p:nvSpPr>
        <p:spPr/>
        <p:txBody>
          <a:bodyPr/>
          <a:lstStyle/>
          <a:p>
            <a:r>
              <a:rPr lang="es-ES" dirty="0"/>
              <a:t>Pautas para el taller</a:t>
            </a:r>
          </a:p>
        </p:txBody>
      </p:sp>
    </p:spTree>
    <p:extLst>
      <p:ext uri="{BB962C8B-B14F-4D97-AF65-F5344CB8AC3E}">
        <p14:creationId xmlns:p14="http://schemas.microsoft.com/office/powerpoint/2010/main" val="2064582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hlinkClick r:id="rId3" action="ppaction://hlinksldjump"/>
            <a:extLst>
              <a:ext uri="{FF2B5EF4-FFF2-40B4-BE49-F238E27FC236}">
                <a16:creationId xmlns:a16="http://schemas.microsoft.com/office/drawing/2014/main" id="{14DC37EB-417C-4D5D-8FEE-1B464C19FD0F}"/>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7" name="Imagen 6" descr="Desenlace A (No me apetece entrar) al caso: Un grupo de chat bastante llamativo, sobre comunidades peligrosas">
            <a:hlinkClick r:id="rId4"/>
            <a:extLst>
              <a:ext uri="{FF2B5EF4-FFF2-40B4-BE49-F238E27FC236}">
                <a16:creationId xmlns:a16="http://schemas.microsoft.com/office/drawing/2014/main" id="{57C34B65-4CA5-4316-B44F-61852901B681}"/>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02280" y="1797627"/>
            <a:ext cx="7773393" cy="4368163"/>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No me apetece entrar</a:t>
            </a:r>
          </a:p>
        </p:txBody>
      </p:sp>
    </p:spTree>
    <p:extLst>
      <p:ext uri="{BB962C8B-B14F-4D97-AF65-F5344CB8AC3E}">
        <p14:creationId xmlns:p14="http://schemas.microsoft.com/office/powerpoint/2010/main" val="11156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219F4856-2711-412D-B06E-B080199A4168}"/>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7" name="Imagen 6" descr="Desenlace B (Vale, entramos juntos) al caso: Un grupo de chat bastante llamativo, sobre comunidades peligrosas">
            <a:hlinkClick r:id="rId4"/>
            <a:extLst>
              <a:ext uri="{FF2B5EF4-FFF2-40B4-BE49-F238E27FC236}">
                <a16:creationId xmlns:a16="http://schemas.microsoft.com/office/drawing/2014/main" id="{B730038F-10BA-41AE-B8DC-FAA852F64FD0}"/>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02280" y="1797627"/>
            <a:ext cx="7773393" cy="4368163"/>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Vale, entramos juntos</a:t>
            </a:r>
          </a:p>
        </p:txBody>
      </p:sp>
    </p:spTree>
    <p:extLst>
      <p:ext uri="{BB962C8B-B14F-4D97-AF65-F5344CB8AC3E}">
        <p14:creationId xmlns:p14="http://schemas.microsoft.com/office/powerpoint/2010/main" val="179423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61349F5A-A2DD-49D1-89C3-2274C786A36A}"/>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7" name="Imagen 6" descr="Desenlace C (Primero uno y si mola, todos) al caso: Un grupo de chat bastante llamativo, sobre comunidades peligrosas">
            <a:hlinkClick r:id="rId4"/>
            <a:extLst>
              <a:ext uri="{FF2B5EF4-FFF2-40B4-BE49-F238E27FC236}">
                <a16:creationId xmlns:a16="http://schemas.microsoft.com/office/drawing/2014/main" id="{8D8E4370-0DE9-4E94-8C55-16CE9C62362A}"/>
              </a:ext>
            </a:extLst>
          </p:cNvPr>
          <p:cNvPicPr>
            <a:picLocks noChangeAspect="1"/>
          </p:cNvPicPr>
          <p:nvPr/>
        </p:nvPicPr>
        <p:blipFill>
          <a:blip r:embed="rId5" cstate="screen">
            <a:extLst>
              <a:ext uri="{28A0092B-C50C-407E-A947-70E740481C1C}">
                <a14:useLocalDpi xmlns:a14="http://schemas.microsoft.com/office/drawing/2010/main" val="0"/>
              </a:ext>
            </a:extLst>
          </a:blip>
          <a:stretch>
            <a:fillRect/>
          </a:stretch>
        </p:blipFill>
        <p:spPr>
          <a:xfrm>
            <a:off x="2202280" y="1797627"/>
            <a:ext cx="7773393" cy="4368163"/>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Primero uno y si mola, todos</a:t>
            </a:r>
          </a:p>
        </p:txBody>
      </p:sp>
    </p:spTree>
    <p:extLst>
      <p:ext uri="{BB962C8B-B14F-4D97-AF65-F5344CB8AC3E}">
        <p14:creationId xmlns:p14="http://schemas.microsoft.com/office/powerpoint/2010/main" val="40238787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normAutofit/>
          </a:bodyPr>
          <a:lstStyle/>
          <a:p>
            <a:pPr marL="0" indent="0" algn="ctr">
              <a:buNone/>
            </a:pPr>
            <a:r>
              <a:rPr lang="es-ES" dirty="0">
                <a:solidFill>
                  <a:schemeClr val="bg1"/>
                </a:solidFill>
                <a:highlight>
                  <a:srgbClr val="004494"/>
                </a:highlight>
              </a:rPr>
              <a:t>¿Sabías que los grupos en línea que comparten contenido violento y sexual son un caldo de cultivo para la extorsión?</a:t>
            </a:r>
          </a:p>
          <a:p>
            <a:endParaRPr lang="es-ES" dirty="0"/>
          </a:p>
          <a:p>
            <a:r>
              <a:rPr lang="es-ES" dirty="0"/>
              <a:t>No tienes por qué ver nada que te haga sentir incómodo/a</a:t>
            </a:r>
          </a:p>
          <a:p>
            <a:r>
              <a:rPr lang="es-ES" dirty="0"/>
              <a:t>Tu decides: rechaza presiones y exigencias</a:t>
            </a:r>
          </a:p>
          <a:p>
            <a:r>
              <a:rPr lang="es-ES" dirty="0"/>
              <a:t>Usa las opciones de bloqueo y reporte</a:t>
            </a:r>
          </a:p>
          <a:p>
            <a:r>
              <a:rPr lang="es-ES" dirty="0"/>
              <a:t>Pide ayuda</a:t>
            </a:r>
          </a:p>
        </p:txBody>
      </p:sp>
    </p:spTree>
    <p:extLst>
      <p:ext uri="{BB962C8B-B14F-4D97-AF65-F5344CB8AC3E}">
        <p14:creationId xmlns:p14="http://schemas.microsoft.com/office/powerpoint/2010/main" val="18214073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i="1" dirty="0" err="1"/>
              <a:t>Game</a:t>
            </a:r>
            <a:r>
              <a:rPr lang="es-ES" i="1" dirty="0"/>
              <a:t> </a:t>
            </a:r>
            <a:r>
              <a:rPr lang="es-ES" i="1" dirty="0" err="1"/>
              <a:t>fail</a:t>
            </a:r>
            <a:endParaRPr lang="es-ES" i="1" dirty="0"/>
          </a:p>
        </p:txBody>
      </p:sp>
    </p:spTree>
    <p:extLst>
      <p:ext uri="{BB962C8B-B14F-4D97-AF65-F5344CB8AC3E}">
        <p14:creationId xmlns:p14="http://schemas.microsoft.com/office/powerpoint/2010/main" val="323508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descr="Enlace al vídeo de introducción al caso: Game fail, sobre retos.">
            <a:hlinkClick r:id="rId3"/>
            <a:extLst>
              <a:ext uri="{FF2B5EF4-FFF2-40B4-BE49-F238E27FC236}">
                <a16:creationId xmlns:a16="http://schemas.microsoft.com/office/drawing/2014/main" id="{D084783C-0605-4257-8C14-332D86F6EFEC}"/>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03065" y="1825625"/>
            <a:ext cx="7785870"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err="1"/>
              <a:t>Game</a:t>
            </a:r>
            <a:r>
              <a:rPr lang="es-ES" dirty="0"/>
              <a:t> </a:t>
            </a:r>
            <a:r>
              <a:rPr lang="es-ES" dirty="0" err="1"/>
              <a:t>fail</a:t>
            </a:r>
            <a:endParaRPr lang="es-ES" dirty="0"/>
          </a:p>
        </p:txBody>
      </p:sp>
    </p:spTree>
    <p:extLst>
      <p:ext uri="{BB962C8B-B14F-4D97-AF65-F5344CB8AC3E}">
        <p14:creationId xmlns:p14="http://schemas.microsoft.com/office/powerpoint/2010/main" val="2352681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Marcador de contenido 6">
            <a:extLst>
              <a:ext uri="{FF2B5EF4-FFF2-40B4-BE49-F238E27FC236}">
                <a16:creationId xmlns:a16="http://schemas.microsoft.com/office/drawing/2014/main" id="{588AF279-2B71-4AA7-9518-D736367EBB01}"/>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17331" y="1825625"/>
            <a:ext cx="7757337" cy="4351338"/>
          </a:xfrm>
          <a:prstGeom prst="rect">
            <a:avLst/>
          </a:prstGeom>
        </p:spPr>
      </p:pic>
      <p:grpSp>
        <p:nvGrpSpPr>
          <p:cNvPr id="6" name="Grupo 5" descr="Opción a elegir:&#10;A. ¡Paso! No pienso hacer el ridi. &#10;B. Me da igual, total, voy a ganar. &#10;C. Vale, luego borro el víde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Vale, luego borro el vídeo</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Me da igual, total voy a ganar</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¡Paso!, no pienso hacer el ridi</a:t>
              </a:r>
            </a:p>
          </p:txBody>
        </p:sp>
      </p:gr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err="1"/>
              <a:t>Game</a:t>
            </a:r>
            <a:r>
              <a:rPr lang="es-ES" dirty="0"/>
              <a:t> </a:t>
            </a:r>
            <a:r>
              <a:rPr lang="es-ES" dirty="0" err="1"/>
              <a:t>fail</a:t>
            </a:r>
            <a:endParaRPr lang="es-ES" dirty="0"/>
          </a:p>
        </p:txBody>
      </p:sp>
    </p:spTree>
    <p:extLst>
      <p:ext uri="{BB962C8B-B14F-4D97-AF65-F5344CB8AC3E}">
        <p14:creationId xmlns:p14="http://schemas.microsoft.com/office/powerpoint/2010/main" val="3327715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ángulo: esquinas redondeadas 5">
            <a:hlinkClick r:id="rId3" action="ppaction://hlinksldjump"/>
            <a:extLst>
              <a:ext uri="{FF2B5EF4-FFF2-40B4-BE49-F238E27FC236}">
                <a16:creationId xmlns:a16="http://schemas.microsoft.com/office/drawing/2014/main" id="{A582E5AD-409A-40CF-AD53-6CD20E93C973}"/>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5" name="Marcador de contenido 4" descr="Desenlace A (¡Paso!, no pienso hacer el ridi) al caso: Game fail, sobre retos virales">
            <a:hlinkClick r:id="rId4"/>
            <a:extLst>
              <a:ext uri="{FF2B5EF4-FFF2-40B4-BE49-F238E27FC236}">
                <a16:creationId xmlns:a16="http://schemas.microsoft.com/office/drawing/2014/main" id="{E6D26BCE-CFB0-437A-879F-58415C124A64}"/>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09885" y="1825625"/>
            <a:ext cx="7772230" cy="4351338"/>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¡Paso!, no pienso hacer el ridi</a:t>
            </a:r>
          </a:p>
        </p:txBody>
      </p:sp>
    </p:spTree>
    <p:extLst>
      <p:ext uri="{BB962C8B-B14F-4D97-AF65-F5344CB8AC3E}">
        <p14:creationId xmlns:p14="http://schemas.microsoft.com/office/powerpoint/2010/main" val="7001873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60407DE8-C000-4D98-9F19-EAA463EE204E}"/>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B (Me da igual, total voy a ganar) al caso: Game fail, sobre retos virales">
            <a:hlinkClick r:id="rId4"/>
            <a:extLst>
              <a:ext uri="{FF2B5EF4-FFF2-40B4-BE49-F238E27FC236}">
                <a16:creationId xmlns:a16="http://schemas.microsoft.com/office/drawing/2014/main" id="{F5ECF69D-36DF-4EC2-94DB-F363BC934F8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09885" y="1825625"/>
            <a:ext cx="7772230" cy="4351338"/>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Me da igual, total voy a ganar</a:t>
            </a:r>
          </a:p>
        </p:txBody>
      </p:sp>
    </p:spTree>
    <p:extLst>
      <p:ext uri="{BB962C8B-B14F-4D97-AF65-F5344CB8AC3E}">
        <p14:creationId xmlns:p14="http://schemas.microsoft.com/office/powerpoint/2010/main" val="80129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3BD84795-28EE-4A3B-A670-45307E337A63}"/>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6" name="Marcador de contenido 5" descr="Desenlace C (Vale, luego borro el vídeo) al caso: Game fail, sobre retos virales">
            <a:hlinkClick r:id="rId4"/>
            <a:extLst>
              <a:ext uri="{FF2B5EF4-FFF2-40B4-BE49-F238E27FC236}">
                <a16:creationId xmlns:a16="http://schemas.microsoft.com/office/drawing/2014/main" id="{88231ACF-96FD-43F4-994F-84F05D0BBA01}"/>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09885" y="1825625"/>
            <a:ext cx="7772230" cy="4351338"/>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Vale, luego borro el vídeo</a:t>
            </a:r>
          </a:p>
        </p:txBody>
      </p:sp>
    </p:spTree>
    <p:extLst>
      <p:ext uri="{BB962C8B-B14F-4D97-AF65-F5344CB8AC3E}">
        <p14:creationId xmlns:p14="http://schemas.microsoft.com/office/powerpoint/2010/main" val="4708273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descr=" comentarios!">
            <a:extLst>
              <a:ext uri="{FF2B5EF4-FFF2-40B4-BE49-F238E27FC236}">
                <a16:creationId xmlns:a16="http://schemas.microsoft.com/office/drawing/2014/main" id="{A14A7CCA-7D45-442B-9F21-F435CF817F5B}"/>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rot="319685" flipH="1">
            <a:off x="6113613" y="5501905"/>
            <a:ext cx="1214503" cy="963386"/>
          </a:xfrm>
          <a:prstGeom prst="rect">
            <a:avLst/>
          </a:prstGeom>
        </p:spPr>
      </p:pic>
      <p:pic>
        <p:nvPicPr>
          <p:cNvPr id="3" name="Imagen 2" descr="Primera situación, ¡vaya ">
            <a:extLst>
              <a:ext uri="{FF2B5EF4-FFF2-40B4-BE49-F238E27FC236}">
                <a16:creationId xmlns:a16="http://schemas.microsoft.com/office/drawing/2014/main" id="{745892E4-E633-4AFA-A713-E5DA88C1BEFC}"/>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079491" y="5447597"/>
            <a:ext cx="1118610" cy="1072002"/>
          </a:xfrm>
          <a:prstGeom prst="rect">
            <a:avLst/>
          </a:prstGeom>
        </p:spPr>
      </p:pic>
      <p:sp>
        <p:nvSpPr>
          <p:cNvPr id="2" name="Título 1">
            <a:extLst>
              <a:ext uri="{FF2B5EF4-FFF2-40B4-BE49-F238E27FC236}">
                <a16:creationId xmlns:a16="http://schemas.microsoft.com/office/drawing/2014/main" id="{058888E3-A9D6-4537-A5CD-FB76CABB8AF3}"/>
              </a:ext>
            </a:extLst>
          </p:cNvPr>
          <p:cNvSpPr>
            <a:spLocks noGrp="1"/>
          </p:cNvSpPr>
          <p:nvPr>
            <p:ph type="title"/>
          </p:nvPr>
        </p:nvSpPr>
        <p:spPr>
          <a:xfrm>
            <a:off x="1866168" y="5428216"/>
            <a:ext cx="8450140" cy="1195823"/>
          </a:xfrm>
        </p:spPr>
        <p:txBody>
          <a:bodyPr/>
          <a:lstStyle/>
          <a:p>
            <a:r>
              <a:rPr lang="es-ES" dirty="0"/>
              <a:t> </a:t>
            </a:r>
          </a:p>
        </p:txBody>
      </p:sp>
    </p:spTree>
    <p:extLst>
      <p:ext uri="{BB962C8B-B14F-4D97-AF65-F5344CB8AC3E}">
        <p14:creationId xmlns:p14="http://schemas.microsoft.com/office/powerpoint/2010/main" val="25666421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¿Sabías que un 7,7% de los retos se consideran peligrosos?</a:t>
            </a:r>
          </a:p>
          <a:p>
            <a:endParaRPr lang="es-ES" dirty="0"/>
          </a:p>
          <a:p>
            <a:r>
              <a:rPr lang="es-ES" dirty="0"/>
              <a:t>Respétate, cuida tu privacidad</a:t>
            </a:r>
          </a:p>
          <a:p>
            <a:r>
              <a:rPr lang="es-ES" dirty="0"/>
              <a:t>Respeta a los demás, no presiones</a:t>
            </a:r>
          </a:p>
          <a:p>
            <a:r>
              <a:rPr lang="es-ES" dirty="0"/>
              <a:t>Antes de lanzarte, para un momento, ¿algo podría salir mal?</a:t>
            </a:r>
          </a:p>
          <a:p>
            <a:r>
              <a:rPr lang="es-ES" dirty="0"/>
              <a:t>Conoce tus apoyos</a:t>
            </a:r>
          </a:p>
        </p:txBody>
      </p:sp>
    </p:spTree>
    <p:extLst>
      <p:ext uri="{BB962C8B-B14F-4D97-AF65-F5344CB8AC3E}">
        <p14:creationId xmlns:p14="http://schemas.microsoft.com/office/powerpoint/2010/main" val="17263071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951D10-B730-43A7-B1F6-3557CF0F4DC7}"/>
              </a:ext>
            </a:extLst>
          </p:cNvPr>
          <p:cNvSpPr>
            <a:spLocks noGrp="1"/>
          </p:cNvSpPr>
          <p:nvPr>
            <p:ph type="title"/>
          </p:nvPr>
        </p:nvSpPr>
        <p:spPr/>
        <p:txBody>
          <a:bodyPr/>
          <a:lstStyle/>
          <a:p>
            <a:r>
              <a:rPr lang="es-ES" dirty="0"/>
              <a:t>Al final del día…</a:t>
            </a:r>
          </a:p>
        </p:txBody>
      </p:sp>
    </p:spTree>
    <p:extLst>
      <p:ext uri="{BB962C8B-B14F-4D97-AF65-F5344CB8AC3E}">
        <p14:creationId xmlns:p14="http://schemas.microsoft.com/office/powerpoint/2010/main" val="7360053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Vídeo de cierre tras los casos, &quot;Al final del día...&quot;">
            <a:hlinkClick r:id="rId3"/>
            <a:extLst>
              <a:ext uri="{FF2B5EF4-FFF2-40B4-BE49-F238E27FC236}">
                <a16:creationId xmlns:a16="http://schemas.microsoft.com/office/drawing/2014/main" id="{00A282D1-25EF-44EF-B38B-8C2016290C44}"/>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08557" y="1825625"/>
            <a:ext cx="7774885" cy="4351338"/>
          </a:xfrm>
          <a:prstGeom prst="rect">
            <a:avLst/>
          </a:prstGeom>
        </p:spPr>
      </p:pic>
      <p:sp>
        <p:nvSpPr>
          <p:cNvPr id="8" name="Triángulo isósceles 7">
            <a:hlinkClick r:id="rId3"/>
            <a:extLst>
              <a:ext uri="{FF2B5EF4-FFF2-40B4-BE49-F238E27FC236}">
                <a16:creationId xmlns:a16="http://schemas.microsoft.com/office/drawing/2014/main" id="{2A4518EB-F5BF-4246-9821-B9CC03E1D0E5}"/>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Al final del día…</a:t>
            </a:r>
          </a:p>
        </p:txBody>
      </p:sp>
    </p:spTree>
    <p:extLst>
      <p:ext uri="{BB962C8B-B14F-4D97-AF65-F5344CB8AC3E}">
        <p14:creationId xmlns:p14="http://schemas.microsoft.com/office/powerpoint/2010/main" val="9201674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descr="017, Tu Ayuda en Ciberseguridad de INCIBE">
            <a:extLst>
              <a:ext uri="{FF2B5EF4-FFF2-40B4-BE49-F238E27FC236}">
                <a16:creationId xmlns:a16="http://schemas.microsoft.com/office/drawing/2014/main" id="{F9CB7FFD-B39B-42D0-B821-FBD46204975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3283125" y="4072297"/>
            <a:ext cx="1241571" cy="1124126"/>
          </a:xfrm>
          <a:prstGeom prst="rect">
            <a:avLst/>
          </a:prstGeom>
        </p:spPr>
      </p:pic>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Juntos por una Internet mejor</a:t>
            </a:r>
          </a:p>
          <a:p>
            <a:endParaRPr lang="es-ES" dirty="0"/>
          </a:p>
          <a:p>
            <a:r>
              <a:rPr lang="es-ES" dirty="0"/>
              <a:t>Habla con tu familia</a:t>
            </a:r>
          </a:p>
          <a:p>
            <a:r>
              <a:rPr lang="es-ES" dirty="0"/>
              <a:t>Se responsable</a:t>
            </a:r>
          </a:p>
          <a:p>
            <a:r>
              <a:rPr lang="es-ES" dirty="0"/>
              <a:t>Reporta</a:t>
            </a:r>
          </a:p>
          <a:p>
            <a:r>
              <a:rPr lang="es-ES" dirty="0"/>
              <a:t>Cuenta con el</a:t>
            </a:r>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Tree>
    <p:extLst>
      <p:ext uri="{BB962C8B-B14F-4D97-AF65-F5344CB8AC3E}">
        <p14:creationId xmlns:p14="http://schemas.microsoft.com/office/powerpoint/2010/main" val="32330202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a:extLst>
              <a:ext uri="{FF2B5EF4-FFF2-40B4-BE49-F238E27FC236}">
                <a16:creationId xmlns:a16="http://schemas.microsoft.com/office/drawing/2014/main" id="{B9436217-FDF5-4815-B97F-3FEDA28EB4B3}"/>
              </a:ext>
            </a:extLst>
          </p:cNvPr>
          <p:cNvSpPr>
            <a:spLocks noGrp="1"/>
          </p:cNvSpPr>
          <p:nvPr>
            <p:ph type="subTitle" idx="1"/>
          </p:nvPr>
        </p:nvSpPr>
        <p:spPr>
          <a:xfrm>
            <a:off x="1739156" y="5679347"/>
            <a:ext cx="8625428" cy="386174"/>
          </a:xfrm>
        </p:spPr>
        <p:txBody>
          <a:bodyPr/>
          <a:lstStyle/>
          <a:p>
            <a:r>
              <a:rPr lang="es-ES" dirty="0"/>
              <a:t>Día de Internet Segura 2025</a:t>
            </a:r>
          </a:p>
        </p:txBody>
      </p:sp>
      <p:sp>
        <p:nvSpPr>
          <p:cNvPr id="2" name="Título 1">
            <a:extLst>
              <a:ext uri="{FF2B5EF4-FFF2-40B4-BE49-F238E27FC236}">
                <a16:creationId xmlns:a16="http://schemas.microsoft.com/office/drawing/2014/main" id="{6F9A72BA-D000-4B88-B657-2641DB89037F}"/>
              </a:ext>
            </a:extLst>
          </p:cNvPr>
          <p:cNvSpPr>
            <a:spLocks noGrp="1"/>
          </p:cNvSpPr>
          <p:nvPr>
            <p:ph type="ctrTitle"/>
          </p:nvPr>
        </p:nvSpPr>
        <p:spPr>
          <a:xfrm>
            <a:off x="1739161" y="341260"/>
            <a:ext cx="8625429" cy="529247"/>
          </a:xfrm>
        </p:spPr>
        <p:txBody>
          <a:bodyPr>
            <a:normAutofit/>
          </a:bodyPr>
          <a:lstStyle/>
          <a:p>
            <a:r>
              <a:rPr lang="es-ES" sz="2800" dirty="0"/>
              <a:t>Piensa, conecta y elige tu camino en Internet</a:t>
            </a:r>
          </a:p>
        </p:txBody>
      </p:sp>
    </p:spTree>
    <p:extLst>
      <p:ext uri="{BB962C8B-B14F-4D97-AF65-F5344CB8AC3E}">
        <p14:creationId xmlns:p14="http://schemas.microsoft.com/office/powerpoint/2010/main" val="2680988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descr="Enlace al vídeo de introducción al caso 1: Vaya comentarios! 😡💬,  sobre ciberacoso.">
            <a:hlinkClick r:id="rId3"/>
            <a:extLst>
              <a:ext uri="{FF2B5EF4-FFF2-40B4-BE49-F238E27FC236}">
                <a16:creationId xmlns:a16="http://schemas.microsoft.com/office/drawing/2014/main" id="{4834EA9E-2ED4-44A2-B512-E2719ED5DF52}"/>
              </a:ext>
            </a:extLst>
          </p:cNvPr>
          <p:cNvPicPr>
            <a:picLocks noGrp="1" noChangeAspect="1"/>
          </p:cNvPicPr>
          <p:nvPr>
            <p:ph idx="1"/>
          </p:nvPr>
        </p:nvPicPr>
        <p:blipFill>
          <a:blip r:embed="rId4" cstate="screen">
            <a:extLst>
              <a:ext uri="{28A0092B-C50C-407E-A947-70E740481C1C}">
                <a14:useLocalDpi xmlns:a14="http://schemas.microsoft.com/office/drawing/2010/main"/>
              </a:ext>
            </a:extLst>
          </a:blip>
          <a:stretch>
            <a:fillRect/>
          </a:stretch>
        </p:blipFill>
        <p:spPr>
          <a:xfrm>
            <a:off x="2200656" y="2017236"/>
            <a:ext cx="7790688" cy="4358640"/>
          </a:xfrm>
          <a:prstGeom prst="rect">
            <a:avLst/>
          </a:prstGeom>
        </p:spPr>
      </p:pic>
      <p:sp>
        <p:nvSpPr>
          <p:cNvPr id="8" name="Triángulo isósceles 7">
            <a:hlinkClick r:id="rId3"/>
            <a:extLst>
              <a:ext uri="{FF2B5EF4-FFF2-40B4-BE49-F238E27FC236}">
                <a16:creationId xmlns:a16="http://schemas.microsoft.com/office/drawing/2014/main" id="{B6FB5371-1B62-4D4E-B987-68B906AC41CD}"/>
              </a:ext>
              <a:ext uri="{C183D7F6-B498-43B3-948B-1728B52AA6E4}">
                <adec:decorative xmlns:adec="http://schemas.microsoft.com/office/drawing/2017/decorative" val="1"/>
              </a:ext>
            </a:extLst>
          </p:cNvPr>
          <p:cNvSpPr/>
          <p:nvPr/>
        </p:nvSpPr>
        <p:spPr>
          <a:xfrm rot="5400000">
            <a:off x="5565647" y="3544094"/>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7" name="Imagen 6" descr=" comentarios!">
            <a:extLst>
              <a:ext uri="{FF2B5EF4-FFF2-40B4-BE49-F238E27FC236}">
                <a16:creationId xmlns:a16="http://schemas.microsoft.com/office/drawing/2014/main" id="{29F1FD96-05FC-42A6-B1A2-EEDE06426B72}"/>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rot="319685" flipH="1">
            <a:off x="4388497" y="394502"/>
            <a:ext cx="1048093" cy="831384"/>
          </a:xfrm>
          <a:prstGeom prst="rect">
            <a:avLst/>
          </a:prstGeom>
        </p:spPr>
      </p:pic>
      <p:pic>
        <p:nvPicPr>
          <p:cNvPr id="6" name="Imagen 5" descr="¡Vaya ">
            <a:extLst>
              <a:ext uri="{FF2B5EF4-FFF2-40B4-BE49-F238E27FC236}">
                <a16:creationId xmlns:a16="http://schemas.microsoft.com/office/drawing/2014/main" id="{57997977-E2B0-4B8C-BF44-5CF10703ABB3}"/>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3335467" y="332182"/>
            <a:ext cx="965340" cy="925118"/>
          </a:xfrm>
          <a:prstGeom prst="rect">
            <a:avLst/>
          </a:prstGeom>
        </p:spPr>
      </p:pic>
      <p:sp>
        <p:nvSpPr>
          <p:cNvPr id="9" name="Título 8">
            <a:extLst>
              <a:ext uri="{FF2B5EF4-FFF2-40B4-BE49-F238E27FC236}">
                <a16:creationId xmlns:a16="http://schemas.microsoft.com/office/drawing/2014/main" id="{B437A08D-0AE1-41FC-ADB3-B61B980EC47B}"/>
              </a:ext>
            </a:extLst>
          </p:cNvPr>
          <p:cNvSpPr>
            <a:spLocks noGrp="1"/>
          </p:cNvSpPr>
          <p:nvPr>
            <p:ph type="title"/>
          </p:nvPr>
        </p:nvSpPr>
        <p:spPr/>
        <p:txBody>
          <a:bodyPr/>
          <a:lstStyle/>
          <a:p>
            <a:r>
              <a:rPr lang="es-ES" dirty="0"/>
              <a:t> </a:t>
            </a:r>
          </a:p>
        </p:txBody>
      </p:sp>
    </p:spTree>
    <p:extLst>
      <p:ext uri="{BB962C8B-B14F-4D97-AF65-F5344CB8AC3E}">
        <p14:creationId xmlns:p14="http://schemas.microsoft.com/office/powerpoint/2010/main" val="3413542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Marcador de contenido 4">
            <a:extLst>
              <a:ext uri="{FF2B5EF4-FFF2-40B4-BE49-F238E27FC236}">
                <a16:creationId xmlns:a16="http://schemas.microsoft.com/office/drawing/2014/main" id="{075D7DB9-7D0E-4061-ABDE-57114E18E228}"/>
              </a:ext>
              <a:ext uri="{C183D7F6-B498-43B3-948B-1728B52AA6E4}">
                <adec:decorative xmlns:adec="http://schemas.microsoft.com/office/drawing/2017/decorative" val="1"/>
              </a:ext>
            </a:extLst>
          </p:cNvPr>
          <p:cNvPicPr>
            <a:picLocks noGrp="1" noChangeAspect="1"/>
          </p:cNvPicPr>
          <p:nvPr>
            <p:ph idx="1"/>
          </p:nvPr>
        </p:nvPicPr>
        <p:blipFill>
          <a:blip r:embed="rId3" cstate="screen">
            <a:extLst>
              <a:ext uri="{28A0092B-C50C-407E-A947-70E740481C1C}">
                <a14:useLocalDpi xmlns:a14="http://schemas.microsoft.com/office/drawing/2010/main"/>
              </a:ext>
            </a:extLst>
          </a:blip>
          <a:stretch>
            <a:fillRect/>
          </a:stretch>
        </p:blipFill>
        <p:spPr>
          <a:xfrm>
            <a:off x="2221992" y="2026380"/>
            <a:ext cx="7748016" cy="4340352"/>
          </a:xfrm>
          <a:prstGeom prst="rect">
            <a:avLst/>
          </a:prstGeom>
        </p:spPr>
      </p:pic>
      <p:grpSp>
        <p:nvGrpSpPr>
          <p:cNvPr id="6" name="Grupo 5" descr="Opciones a elegir:&#10;A. Le escribo algo gracioso&#10;B. Les digo que se están pasando&#10;C. No puedo con esto">
            <a:extLst>
              <a:ext uri="{FF2B5EF4-FFF2-40B4-BE49-F238E27FC236}">
                <a16:creationId xmlns:a16="http://schemas.microsoft.com/office/drawing/2014/main" id="{6293AC57-A390-4DBA-BC5D-FC25CE4D8499}"/>
              </a:ext>
            </a:extLst>
          </p:cNvPr>
          <p:cNvGrpSpPr/>
          <p:nvPr/>
        </p:nvGrpSpPr>
        <p:grpSpPr>
          <a:xfrm>
            <a:off x="3108874" y="2583313"/>
            <a:ext cx="5974263" cy="3209024"/>
            <a:chOff x="1584869" y="2562330"/>
            <a:chExt cx="5974263" cy="3209024"/>
          </a:xfrm>
        </p:grpSpPr>
        <p:sp>
          <p:nvSpPr>
            <p:cNvPr id="14" name="Rectángulo: esquinas redondeadas 13">
              <a:hlinkClick r:id="rId4" action="ppaction://hlinksldjump"/>
              <a:extLst>
                <a:ext uri="{FF2B5EF4-FFF2-40B4-BE49-F238E27FC236}">
                  <a16:creationId xmlns:a16="http://schemas.microsoft.com/office/drawing/2014/main" id="{5AC067A2-857C-475B-B28D-DA03621F02CC}"/>
                </a:ext>
              </a:extLst>
            </p:cNvPr>
            <p:cNvSpPr/>
            <p:nvPr/>
          </p:nvSpPr>
          <p:spPr>
            <a:xfrm>
              <a:off x="1584869" y="4947389"/>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C. No puedo con esto</a:t>
              </a:r>
            </a:p>
          </p:txBody>
        </p:sp>
        <p:sp>
          <p:nvSpPr>
            <p:cNvPr id="13" name="Rectángulo: esquinas redondeadas 12">
              <a:hlinkClick r:id="rId5" action="ppaction://hlinksldjump"/>
              <a:extLst>
                <a:ext uri="{FF2B5EF4-FFF2-40B4-BE49-F238E27FC236}">
                  <a16:creationId xmlns:a16="http://schemas.microsoft.com/office/drawing/2014/main" id="{F176078B-9B82-4E36-8F88-069AB1962983}"/>
                </a:ext>
              </a:extLst>
            </p:cNvPr>
            <p:cNvSpPr/>
            <p:nvPr/>
          </p:nvSpPr>
          <p:spPr>
            <a:xfrm>
              <a:off x="1584870" y="3722915"/>
              <a:ext cx="5974262" cy="823965"/>
            </a:xfrm>
            <a:prstGeom prst="roundRect">
              <a:avLst>
                <a:gd name="adj" fmla="val 16667"/>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B. Les digo que se están pasando</a:t>
              </a:r>
            </a:p>
          </p:txBody>
        </p:sp>
        <p:sp>
          <p:nvSpPr>
            <p:cNvPr id="12" name="Rectángulo: esquinas redondeadas 11">
              <a:hlinkClick r:id="rId6" action="ppaction://hlinksldjump"/>
              <a:extLst>
                <a:ext uri="{FF2B5EF4-FFF2-40B4-BE49-F238E27FC236}">
                  <a16:creationId xmlns:a16="http://schemas.microsoft.com/office/drawing/2014/main" id="{5D82939C-DDD9-4D86-9A60-99284335E850}"/>
                </a:ext>
              </a:extLst>
            </p:cNvPr>
            <p:cNvSpPr/>
            <p:nvPr/>
          </p:nvSpPr>
          <p:spPr>
            <a:xfrm>
              <a:off x="1584869" y="2562330"/>
              <a:ext cx="5974262" cy="823965"/>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s-ES" sz="2800" dirty="0">
                  <a:solidFill>
                    <a:srgbClr val="00005B"/>
                  </a:solidFill>
                  <a:latin typeface="Karla Medium" panose="020B0004030503030003" pitchFamily="34" charset="0"/>
                </a:rPr>
                <a:t>A. Le escribo algo gracioso</a:t>
              </a:r>
            </a:p>
          </p:txBody>
        </p:sp>
      </p:grpSp>
      <p:pic>
        <p:nvPicPr>
          <p:cNvPr id="11" name="Imagen 10" descr=" comentarios!">
            <a:extLst>
              <a:ext uri="{FF2B5EF4-FFF2-40B4-BE49-F238E27FC236}">
                <a16:creationId xmlns:a16="http://schemas.microsoft.com/office/drawing/2014/main" id="{0D32E6CA-DE10-49C9-9490-E8BF93726440}"/>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rot="319685" flipH="1">
            <a:off x="4388497" y="394502"/>
            <a:ext cx="1048093" cy="831384"/>
          </a:xfrm>
          <a:prstGeom prst="rect">
            <a:avLst/>
          </a:prstGeom>
        </p:spPr>
      </p:pic>
      <p:pic>
        <p:nvPicPr>
          <p:cNvPr id="10" name="Imagen 9" descr="¡Vaya ">
            <a:extLst>
              <a:ext uri="{FF2B5EF4-FFF2-40B4-BE49-F238E27FC236}">
                <a16:creationId xmlns:a16="http://schemas.microsoft.com/office/drawing/2014/main" id="{0BAD51FD-FEF1-4423-A264-9F966A5CA447}"/>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335467" y="332182"/>
            <a:ext cx="965340" cy="925118"/>
          </a:xfrm>
          <a:prstGeom prst="rect">
            <a:avLst/>
          </a:prstGeom>
        </p:spPr>
      </p:pic>
      <p:sp>
        <p:nvSpPr>
          <p:cNvPr id="7" name="Título 6">
            <a:extLst>
              <a:ext uri="{FF2B5EF4-FFF2-40B4-BE49-F238E27FC236}">
                <a16:creationId xmlns:a16="http://schemas.microsoft.com/office/drawing/2014/main" id="{547E80F7-6679-4026-BB7B-E8549EC2C3B9}"/>
              </a:ext>
            </a:extLst>
          </p:cNvPr>
          <p:cNvSpPr>
            <a:spLocks noGrp="1"/>
          </p:cNvSpPr>
          <p:nvPr>
            <p:ph type="title"/>
          </p:nvPr>
        </p:nvSpPr>
        <p:spPr/>
        <p:txBody>
          <a:bodyPr/>
          <a:lstStyle/>
          <a:p>
            <a:r>
              <a:rPr lang="es-ES" dirty="0"/>
              <a:t> </a:t>
            </a:r>
          </a:p>
        </p:txBody>
      </p:sp>
    </p:spTree>
    <p:extLst>
      <p:ext uri="{BB962C8B-B14F-4D97-AF65-F5344CB8AC3E}">
        <p14:creationId xmlns:p14="http://schemas.microsoft.com/office/powerpoint/2010/main" val="39202597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esquinas redondeadas 2">
            <a:hlinkClick r:id="rId3" action="ppaction://hlinksldjump"/>
            <a:extLst>
              <a:ext uri="{FF2B5EF4-FFF2-40B4-BE49-F238E27FC236}">
                <a16:creationId xmlns:a16="http://schemas.microsoft.com/office/drawing/2014/main" id="{6B9E807F-2CCA-41A7-AD55-0E7D534B2C00}"/>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11" name="Marcador de contenido 10" descr="Desenlace A (Le escribo algo gracioso) al caso 1: Vaya comentarios! 😡💬,  sobre ciberacoso">
            <a:hlinkClick r:id="rId4"/>
            <a:extLst>
              <a:ext uri="{FF2B5EF4-FFF2-40B4-BE49-F238E27FC236}">
                <a16:creationId xmlns:a16="http://schemas.microsoft.com/office/drawing/2014/main" id="{9E327D45-AD5E-4578-9D18-4C1E1BF80CD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4282" y="1825625"/>
            <a:ext cx="7743435" cy="4351338"/>
          </a:xfrm>
          <a:prstGeom prst="rect">
            <a:avLst/>
          </a:prstGeom>
        </p:spPr>
      </p:pic>
      <p:sp>
        <p:nvSpPr>
          <p:cNvPr id="15" name="Triángulo isósceles 14">
            <a:hlinkClick r:id="rId4"/>
            <a:extLst>
              <a:ext uri="{FF2B5EF4-FFF2-40B4-BE49-F238E27FC236}">
                <a16:creationId xmlns:a16="http://schemas.microsoft.com/office/drawing/2014/main" id="{DF4DBCA7-4AF4-4A34-BA88-492BE7F9CDFC}"/>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A. Le escribo algo gracioso</a:t>
            </a:r>
          </a:p>
        </p:txBody>
      </p:sp>
    </p:spTree>
    <p:extLst>
      <p:ext uri="{BB962C8B-B14F-4D97-AF65-F5344CB8AC3E}">
        <p14:creationId xmlns:p14="http://schemas.microsoft.com/office/powerpoint/2010/main" val="27549088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EE6D09BE-DD39-4C0B-A9F8-E18B3C7E7070}"/>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11" name="Marcador de contenido 10" descr="Desenlace B (Les digo que se están pasando) al caso 1: Vaya comentarios! 😡💬,  sobre ciberacoso">
            <a:hlinkClick r:id="rId4"/>
            <a:extLst>
              <a:ext uri="{FF2B5EF4-FFF2-40B4-BE49-F238E27FC236}">
                <a16:creationId xmlns:a16="http://schemas.microsoft.com/office/drawing/2014/main" id="{9E327D45-AD5E-4578-9D18-4C1E1BF80CD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4282" y="1825625"/>
            <a:ext cx="7743435" cy="4351338"/>
          </a:xfrm>
          <a:prstGeom prst="rect">
            <a:avLst/>
          </a:prstGeom>
        </p:spPr>
      </p:pic>
      <p:sp>
        <p:nvSpPr>
          <p:cNvPr id="4" name="Triángulo isósceles 3">
            <a:hlinkClick r:id="rId4"/>
            <a:extLst>
              <a:ext uri="{FF2B5EF4-FFF2-40B4-BE49-F238E27FC236}">
                <a16:creationId xmlns:a16="http://schemas.microsoft.com/office/drawing/2014/main" id="{A3AD6518-C27E-41D0-B502-FCE441A25800}"/>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B. Les digo que se están pasando</a:t>
            </a:r>
          </a:p>
        </p:txBody>
      </p:sp>
    </p:spTree>
    <p:extLst>
      <p:ext uri="{BB962C8B-B14F-4D97-AF65-F5344CB8AC3E}">
        <p14:creationId xmlns:p14="http://schemas.microsoft.com/office/powerpoint/2010/main" val="24726938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esquinas redondeadas 4">
            <a:hlinkClick r:id="rId3" action="ppaction://hlinksldjump"/>
            <a:extLst>
              <a:ext uri="{FF2B5EF4-FFF2-40B4-BE49-F238E27FC236}">
                <a16:creationId xmlns:a16="http://schemas.microsoft.com/office/drawing/2014/main" id="{221C7FDA-F238-445D-B005-9F7D7B8B09F0}"/>
              </a:ext>
            </a:extLst>
          </p:cNvPr>
          <p:cNvSpPr/>
          <p:nvPr/>
        </p:nvSpPr>
        <p:spPr>
          <a:xfrm>
            <a:off x="10140043" y="6003018"/>
            <a:ext cx="1812470" cy="718457"/>
          </a:xfrm>
          <a:prstGeom prst="roundRect">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solidFill>
                  <a:srgbClr val="00005B"/>
                </a:solidFill>
                <a:latin typeface="Karla Medium" panose="020B0004030503030003" pitchFamily="34" charset="0"/>
              </a:rPr>
              <a:t>Siguiente</a:t>
            </a:r>
          </a:p>
        </p:txBody>
      </p:sp>
      <p:pic>
        <p:nvPicPr>
          <p:cNvPr id="11" name="Marcador de contenido 10" descr="Desenlace C (No puedo con esto) al caso 1: Vaya comentarios! 😡💬,  sobre ciberacoso">
            <a:hlinkClick r:id="rId4"/>
            <a:extLst>
              <a:ext uri="{FF2B5EF4-FFF2-40B4-BE49-F238E27FC236}">
                <a16:creationId xmlns:a16="http://schemas.microsoft.com/office/drawing/2014/main" id="{9E327D45-AD5E-4578-9D18-4C1E1BF80CDC}"/>
              </a:ext>
            </a:extLst>
          </p:cNvPr>
          <p:cNvPicPr>
            <a:picLocks noGrp="1" noChangeAspect="1"/>
          </p:cNvPicPr>
          <p:nvPr>
            <p:ph idx="1"/>
          </p:nvPr>
        </p:nvPicPr>
        <p:blipFill>
          <a:blip r:embed="rId5" cstate="screen">
            <a:extLst>
              <a:ext uri="{28A0092B-C50C-407E-A947-70E740481C1C}">
                <a14:useLocalDpi xmlns:a14="http://schemas.microsoft.com/office/drawing/2010/main"/>
              </a:ext>
            </a:extLst>
          </a:blip>
          <a:stretch>
            <a:fillRect/>
          </a:stretch>
        </p:blipFill>
        <p:spPr>
          <a:xfrm>
            <a:off x="2224282" y="1825625"/>
            <a:ext cx="7743435" cy="4351338"/>
          </a:xfrm>
          <a:prstGeom prst="rect">
            <a:avLst/>
          </a:prstGeom>
        </p:spPr>
      </p:pic>
      <p:sp>
        <p:nvSpPr>
          <p:cNvPr id="4" name="Triángulo isósceles 3">
            <a:hlinkClick r:id="rId4"/>
            <a:extLst>
              <a:ext uri="{FF2B5EF4-FFF2-40B4-BE49-F238E27FC236}">
                <a16:creationId xmlns:a16="http://schemas.microsoft.com/office/drawing/2014/main" id="{08ED6484-1C2C-4AED-A0FE-EE83AFFE99D7}"/>
              </a:ext>
              <a:ext uri="{C183D7F6-B498-43B3-948B-1728B52AA6E4}">
                <adec:decorative xmlns:adec="http://schemas.microsoft.com/office/drawing/2017/decorative" val="1"/>
              </a:ext>
            </a:extLst>
          </p:cNvPr>
          <p:cNvSpPr/>
          <p:nvPr/>
        </p:nvSpPr>
        <p:spPr>
          <a:xfrm rot="5400000">
            <a:off x="5565648" y="3730625"/>
            <a:ext cx="1060704" cy="914400"/>
          </a:xfrm>
          <a:prstGeom prst="triangle">
            <a:avLst/>
          </a:prstGeom>
          <a:solidFill>
            <a:srgbClr val="48FFFF"/>
          </a:solid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C. No puedo con esto</a:t>
            </a:r>
          </a:p>
        </p:txBody>
      </p:sp>
    </p:spTree>
    <p:extLst>
      <p:ext uri="{BB962C8B-B14F-4D97-AF65-F5344CB8AC3E}">
        <p14:creationId xmlns:p14="http://schemas.microsoft.com/office/powerpoint/2010/main" val="3683957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1703901-9A4E-45CF-98B0-6562EE6B7A4A}"/>
              </a:ext>
            </a:extLst>
          </p:cNvPr>
          <p:cNvSpPr>
            <a:spLocks noGrp="1"/>
          </p:cNvSpPr>
          <p:nvPr>
            <p:ph type="title"/>
          </p:nvPr>
        </p:nvSpPr>
        <p:spPr/>
        <p:txBody>
          <a:bodyPr/>
          <a:lstStyle/>
          <a:p>
            <a:r>
              <a:rPr lang="es-ES" dirty="0"/>
              <a:t>Lecciones aprendidas</a:t>
            </a:r>
          </a:p>
        </p:txBody>
      </p:sp>
      <p:sp>
        <p:nvSpPr>
          <p:cNvPr id="4" name="Marcador de contenido 3">
            <a:extLst>
              <a:ext uri="{FF2B5EF4-FFF2-40B4-BE49-F238E27FC236}">
                <a16:creationId xmlns:a16="http://schemas.microsoft.com/office/drawing/2014/main" id="{2F430D83-2BA7-41F1-84EE-672C794F4CD5}"/>
              </a:ext>
            </a:extLst>
          </p:cNvPr>
          <p:cNvSpPr>
            <a:spLocks noGrp="1"/>
          </p:cNvSpPr>
          <p:nvPr>
            <p:ph idx="1"/>
          </p:nvPr>
        </p:nvSpPr>
        <p:spPr/>
        <p:txBody>
          <a:bodyPr/>
          <a:lstStyle/>
          <a:p>
            <a:pPr marL="0" indent="0" algn="ctr">
              <a:buNone/>
            </a:pPr>
            <a:r>
              <a:rPr lang="es-ES" dirty="0">
                <a:solidFill>
                  <a:schemeClr val="bg1"/>
                </a:solidFill>
                <a:highlight>
                  <a:srgbClr val="004494"/>
                </a:highlight>
              </a:rPr>
              <a:t>¿Sabías que casi dos estudiantes por clase sufren acoso escolar en España?</a:t>
            </a:r>
          </a:p>
          <a:p>
            <a:endParaRPr lang="es-ES" dirty="0"/>
          </a:p>
          <a:p>
            <a:r>
              <a:rPr lang="es-ES" dirty="0"/>
              <a:t>Trata con respeto a los/as demás </a:t>
            </a:r>
          </a:p>
          <a:p>
            <a:r>
              <a:rPr lang="es-ES" dirty="0"/>
              <a:t>Apoya a las víctimas </a:t>
            </a:r>
          </a:p>
          <a:p>
            <a:r>
              <a:rPr lang="es-ES" dirty="0"/>
              <a:t>Reporta los mensajes ofensivos</a:t>
            </a:r>
          </a:p>
          <a:p>
            <a:r>
              <a:rPr lang="es-ES" dirty="0"/>
              <a:t>Pide ayuda</a:t>
            </a:r>
          </a:p>
        </p:txBody>
      </p:sp>
    </p:spTree>
    <p:extLst>
      <p:ext uri="{BB962C8B-B14F-4D97-AF65-F5344CB8AC3E}">
        <p14:creationId xmlns:p14="http://schemas.microsoft.com/office/powerpoint/2010/main" val="401337125"/>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7625</Words>
  <Application>Microsoft Office PowerPoint</Application>
  <PresentationFormat>Panorámica</PresentationFormat>
  <Paragraphs>449</Paragraphs>
  <Slides>34</Slides>
  <Notes>33</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34</vt:i4>
      </vt:variant>
    </vt:vector>
  </HeadingPairs>
  <TitlesOfParts>
    <vt:vector size="40" baseType="lpstr">
      <vt:lpstr>Arial</vt:lpstr>
      <vt:lpstr>Calibri</vt:lpstr>
      <vt:lpstr>Karla ExtraBold</vt:lpstr>
      <vt:lpstr>Wingdings</vt:lpstr>
      <vt:lpstr>Karla Medium</vt:lpstr>
      <vt:lpstr>Tema de Office</vt:lpstr>
      <vt:lpstr>Piensa, conecta y elige tu camino en Internet</vt:lpstr>
      <vt:lpstr>Pautas para el taller</vt:lpstr>
      <vt:lpstr> </vt:lpstr>
      <vt:lpstr> </vt:lpstr>
      <vt:lpstr> </vt:lpstr>
      <vt:lpstr>A. Le escribo algo gracioso</vt:lpstr>
      <vt:lpstr>B. Les digo que se están pasando</vt:lpstr>
      <vt:lpstr>C. No puedo con esto</vt:lpstr>
      <vt:lpstr>Lecciones aprendidas</vt:lpstr>
      <vt:lpstr>La dieta de los influencers</vt:lpstr>
      <vt:lpstr>La dieta de los influencers</vt:lpstr>
      <vt:lpstr>La dieta de los influencers</vt:lpstr>
      <vt:lpstr>A. Se lo comento a mis padres</vt:lpstr>
      <vt:lpstr>B. Nos hace falta, me sumo</vt:lpstr>
      <vt:lpstr>C. No sé, no me fío</vt:lpstr>
      <vt:lpstr>Lecciones aprendidas</vt:lpstr>
      <vt:lpstr>Un grupo de chat bastante llamativo</vt:lpstr>
      <vt:lpstr>Un grupo de chat bastante llamativo</vt:lpstr>
      <vt:lpstr>Un grupo de chat bastante llamativo</vt:lpstr>
      <vt:lpstr>A. No me apetece entrar</vt:lpstr>
      <vt:lpstr>B. Vale, entramos juntos</vt:lpstr>
      <vt:lpstr>C. Primero uno y si mola, todos</vt:lpstr>
      <vt:lpstr>Lecciones aprendidas</vt:lpstr>
      <vt:lpstr>Game fail</vt:lpstr>
      <vt:lpstr>Game fail</vt:lpstr>
      <vt:lpstr>Game fail</vt:lpstr>
      <vt:lpstr>A. ¡Paso!, no pienso hacer el ridi</vt:lpstr>
      <vt:lpstr>B. Me da igual, total voy a ganar</vt:lpstr>
      <vt:lpstr>C. Vale, luego borro el vídeo</vt:lpstr>
      <vt:lpstr>Lecciones aprendidas</vt:lpstr>
      <vt:lpstr>Al final del día…</vt:lpstr>
      <vt:lpstr>Al final del día…</vt:lpstr>
      <vt:lpstr>Lecciones aprendidas</vt:lpstr>
      <vt:lpstr>Piensa, conecta y elige tu camino en Internet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2025-03-21T12:38:09Z</dcterms:created>
  <dcterms:modified xsi:type="dcterms:W3CDTF">2025-03-21T13:47:51Z</dcterms:modified>
</cp:coreProperties>
</file>